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9"/>
  </p:notesMasterIdLst>
  <p:sldIdLst>
    <p:sldId id="398" r:id="rId3"/>
    <p:sldId id="399" r:id="rId4"/>
    <p:sldId id="400" r:id="rId5"/>
    <p:sldId id="882" r:id="rId6"/>
    <p:sldId id="883" r:id="rId7"/>
    <p:sldId id="873" r:id="rId8"/>
    <p:sldId id="884" r:id="rId9"/>
    <p:sldId id="874" r:id="rId10"/>
    <p:sldId id="885" r:id="rId11"/>
    <p:sldId id="886" r:id="rId12"/>
    <p:sldId id="887" r:id="rId13"/>
    <p:sldId id="888" r:id="rId14"/>
    <p:sldId id="875" r:id="rId15"/>
    <p:sldId id="889" r:id="rId16"/>
    <p:sldId id="890" r:id="rId17"/>
    <p:sldId id="891" r:id="rId18"/>
    <p:sldId id="2969" r:id="rId19"/>
    <p:sldId id="2970" r:id="rId20"/>
    <p:sldId id="2972" r:id="rId21"/>
    <p:sldId id="2971" r:id="rId22"/>
    <p:sldId id="2973" r:id="rId23"/>
    <p:sldId id="877" r:id="rId24"/>
    <p:sldId id="2975" r:id="rId25"/>
    <p:sldId id="870" r:id="rId26"/>
    <p:sldId id="881" r:id="rId27"/>
    <p:sldId id="287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  <a:srgbClr val="5B9BD5"/>
    <a:srgbClr val="A5A5A5"/>
    <a:srgbClr val="F58BA7"/>
    <a:srgbClr val="ED7D31"/>
    <a:srgbClr val="4472C4"/>
    <a:srgbClr val="7B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32" autoAdjust="0"/>
  </p:normalViewPr>
  <p:slideViewPr>
    <p:cSldViewPr>
      <p:cViewPr varScale="1">
        <p:scale>
          <a:sx n="108" d="100"/>
          <a:sy n="108" d="100"/>
        </p:scale>
        <p:origin x="145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29/08/2023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IEEE-488" TargetMode="External"/><Relationship Id="rId3" Type="http://schemas.openxmlformats.org/officeDocument/2006/relationships/hyperlink" Target="https://pt.wikipedia.org/wiki/Industry_Standard_Architecture" TargetMode="External"/><Relationship Id="rId7" Type="http://schemas.openxmlformats.org/officeDocument/2006/relationships/hyperlink" Target="https://pt.wikipedia.org/wiki/Front_side_bu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eripheral_Component_Interconnect" TargetMode="External"/><Relationship Id="rId5" Type="http://schemas.openxmlformats.org/officeDocument/2006/relationships/hyperlink" Target="https://pt.wikipedia.org/wiki/SCSI" TargetMode="External"/><Relationship Id="rId4" Type="http://schemas.openxmlformats.org/officeDocument/2006/relationships/hyperlink" Target="https://pt.wikipedia.org/wiki/ATA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8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9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10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Bom boa noite gente, hoje vamos focar mais na parte prática.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Vamos pegar os kits.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201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Full-duplex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Indica que o dispositivo pode transmitir e receber dados ao mesmo tempo.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Half-duplex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O dispositivo que comunica dessa forma pode enviar ou receber mas não executa essas funções simultaneamente.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Simplex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Se trata de dispositivos que sua comunicação é unidirecional, ou seja, apenas efetua o envio ou recebimento.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978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Full-duplex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Indica que o dispositivo pode transmitir e receber dados ao mesmo tempo.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Half-duplex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O dispositivo que comunica dessa forma pode enviar ou receber mas não executa essas funções simultaneamente.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Simplex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Se trata de dispositivos que sua comunicação é unidirecional, ou seja, apenas efetua o envio ou recebimento.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6212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7857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287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1547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17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2622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72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2571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4043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83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8786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8222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007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649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8803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33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GPIB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Industry Standard Architecture"/>
              </a:rPr>
              <a:t>ISA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ATA"/>
              </a:rPr>
              <a:t>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CSI"/>
              </a:rPr>
              <a:t>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Peripheral Component Interconnect"/>
              </a:rPr>
              <a:t>PCI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Front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side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 bus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IEEE-488"/>
              </a:rPr>
              <a:t>IEEE-488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9347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490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394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80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29/08/2023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7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7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30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29/08/2023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29/08/2023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29/08/2023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29/08/2023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29/08/2023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29/08/2023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29/08/2023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29/08/2023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29/08/2023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0QkQHgViUBj?sharecode=OxShUCCLhINGTOJYgpFseCOPD48RTDwWKgBX-1Mf6jg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Métodos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2" name="ZoneTexte 54 - 3 - 1">
            <a:extLst>
              <a:ext uri="{FF2B5EF4-FFF2-40B4-BE49-F238E27FC236}">
                <a16:creationId xmlns:a16="http://schemas.microsoft.com/office/drawing/2014/main" id="{8BC7A6A2-3AD8-047D-6B81-228D11F9A498}"/>
              </a:ext>
            </a:extLst>
          </p:cNvPr>
          <p:cNvSpPr txBox="1"/>
          <p:nvPr/>
        </p:nvSpPr>
        <p:spPr>
          <a:xfrm>
            <a:off x="251520" y="4653137"/>
            <a:ext cx="3823818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/>
            <a:r>
              <a:rPr lang="pt-BR" sz="1400" b="1" dirty="0">
                <a:solidFill>
                  <a:srgbClr val="4472C4"/>
                </a:solidFill>
                <a:latin typeface="Gotham HTF"/>
              </a:rPr>
              <a:t>Síncrono</a:t>
            </a: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É o método de comunicação que depende de um sinal de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clock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, ou seja, para enviar cada bit é necessário um pulso de sincronismo para “avisar” da transmissão.</a:t>
            </a: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A vantagem é que a comunicação pode atingir altas velocidades, com a desvantagem de precisar de uma via extra para o sinal de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clock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cxnSp>
        <p:nvCxnSpPr>
          <p:cNvPr id="3" name="Straight Connector 67">
            <a:extLst>
              <a:ext uri="{FF2B5EF4-FFF2-40B4-BE49-F238E27FC236}">
                <a16:creationId xmlns:a16="http://schemas.microsoft.com/office/drawing/2014/main" id="{A931A3C8-C7C4-FCCE-44AC-1635688EFE8B}"/>
              </a:ext>
            </a:extLst>
          </p:cNvPr>
          <p:cNvCxnSpPr>
            <a:cxnSpLocks/>
          </p:cNvCxnSpPr>
          <p:nvPr/>
        </p:nvCxnSpPr>
        <p:spPr>
          <a:xfrm rot="5400000">
            <a:off x="3605925" y="5547202"/>
            <a:ext cx="178813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54 - 3 - 2">
            <a:extLst>
              <a:ext uri="{FF2B5EF4-FFF2-40B4-BE49-F238E27FC236}">
                <a16:creationId xmlns:a16="http://schemas.microsoft.com/office/drawing/2014/main" id="{0351EE7B-C8B6-CE09-4970-7D89A8C7FC54}"/>
              </a:ext>
            </a:extLst>
          </p:cNvPr>
          <p:cNvSpPr txBox="1"/>
          <p:nvPr/>
        </p:nvSpPr>
        <p:spPr>
          <a:xfrm>
            <a:off x="4924644" y="4653137"/>
            <a:ext cx="3823817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/>
            <a:r>
              <a:rPr lang="pt-BR" sz="1400" b="1" dirty="0">
                <a:solidFill>
                  <a:srgbClr val="ED7D31"/>
                </a:solidFill>
                <a:latin typeface="Gotham HTF"/>
              </a:rPr>
              <a:t>Assíncrono</a:t>
            </a:r>
          </a:p>
          <a:p>
            <a:pPr algn="ctr" defTabSz="685800"/>
            <a:endParaRPr lang="pt-BR" sz="1400" dirty="0">
              <a:solidFill>
                <a:prstClr val="black"/>
              </a:solidFill>
              <a:latin typeface="Gotham HTF"/>
            </a:endParaRP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Envia os dados através de uma única via de transmissão e por não ter um sinal de sincronismo, requer um controle mais complicado e é susceptível a erros. Por isso utiliza como parâmetro o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Baud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 Rate, que especifica a velocidade de recepção e envio dos bits.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6D31AE-ED37-584E-F276-22158B7B9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2" y="2276872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3">
            <a:extLst>
              <a:ext uri="{FF2B5EF4-FFF2-40B4-BE49-F238E27FC236}">
                <a16:creationId xmlns:a16="http://schemas.microsoft.com/office/drawing/2014/main" id="{06073EE9-D606-3B0B-E189-47BE9C850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368" y="3987061"/>
            <a:ext cx="3172750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7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Red Hat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7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ed Hat Display"/>
              </a:rPr>
              <a:t>Fonte: https://learn.sparkfun.com/tutorials/serial-peripheral-interface-spi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CFD615DD-3250-F4FD-DF95-2BC2459C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90" y="2372097"/>
            <a:ext cx="3810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318FA23C-0956-3C04-B905-8CA06900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314" y="3789040"/>
            <a:ext cx="4477828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7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Red Hat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7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ed Hat Display"/>
              </a:rPr>
              <a:t>Fonte: https://learn.sparkfun.com/tutorials/serial-peripheral-interface-spi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01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Sentido de transmissão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6146" name="Picture 2" descr="Simplex vs. Duplex Fibre">
            <a:extLst>
              <a:ext uri="{FF2B5EF4-FFF2-40B4-BE49-F238E27FC236}">
                <a16:creationId xmlns:a16="http://schemas.microsoft.com/office/drawing/2014/main" id="{B72E3FA6-30E8-E6F1-4A05-4394ADE1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928" y="2132856"/>
            <a:ext cx="6351702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3CBF25B-318B-B8F9-0792-2ACB7E2C32B5}"/>
              </a:ext>
            </a:extLst>
          </p:cNvPr>
          <p:cNvSpPr txBox="1"/>
          <p:nvPr/>
        </p:nvSpPr>
        <p:spPr>
          <a:xfrm>
            <a:off x="2771800" y="62994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https://www.black-box.de/en-de/page/25078/Resources/Technical-Resources/Black-Box-Explains/Fibre-Optic-Cable/simplex-vs-duplex-fiber-patch-cable</a:t>
            </a:r>
          </a:p>
        </p:txBody>
      </p:sp>
    </p:spTree>
    <p:extLst>
      <p:ext uri="{BB962C8B-B14F-4D97-AF65-F5344CB8AC3E}">
        <p14:creationId xmlns:p14="http://schemas.microsoft.com/office/powerpoint/2010/main" val="194599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Terminologia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4C331713-8F91-7FA6-5E34-607B48D11057}"/>
              </a:ext>
            </a:extLst>
          </p:cNvPr>
          <p:cNvSpPr/>
          <p:nvPr/>
        </p:nvSpPr>
        <p:spPr>
          <a:xfrm>
            <a:off x="457199" y="2783317"/>
            <a:ext cx="2700000" cy="3339572"/>
          </a:xfrm>
          <a:custGeom>
            <a:avLst/>
            <a:gdLst>
              <a:gd name="connsiteX0" fmla="*/ 0 w 3600000"/>
              <a:gd name="connsiteY0" fmla="*/ 0 h 3012602"/>
              <a:gd name="connsiteX1" fmla="*/ 1800001 w 3600000"/>
              <a:gd name="connsiteY1" fmla="*/ 265125 h 3012602"/>
              <a:gd name="connsiteX2" fmla="*/ 3600000 w 3600000"/>
              <a:gd name="connsiteY2" fmla="*/ 0 h 3012602"/>
              <a:gd name="connsiteX3" fmla="*/ 3600000 w 3600000"/>
              <a:gd name="connsiteY3" fmla="*/ 3012602 h 3012602"/>
              <a:gd name="connsiteX4" fmla="*/ 0 w 3600000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012602">
                <a:moveTo>
                  <a:pt x="0" y="0"/>
                </a:moveTo>
                <a:lnTo>
                  <a:pt x="1800001" y="265125"/>
                </a:lnTo>
                <a:lnTo>
                  <a:pt x="3600000" y="0"/>
                </a:lnTo>
                <a:lnTo>
                  <a:pt x="3600000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RX é o termo usado para o pino receptor;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TX é o termo usado para o pino transmissor; 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Entre dois dispositivos, os pinos devem ser ligados da seguinte forma: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defTabSz="685800"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                         TX </a:t>
            </a:r>
            <a:r>
              <a:rPr lang="pt-BR" sz="1400" kern="0" dirty="0">
                <a:solidFill>
                  <a:prstClr val="black"/>
                </a:solidFill>
                <a:latin typeface="Gotham HTF"/>
                <a:sym typeface="Wingdings" panose="05000000000000000000" pitchFamily="2" charset="2"/>
              </a:rPr>
              <a:t> RX</a:t>
            </a:r>
          </a:p>
          <a:p>
            <a:pPr defTabSz="685800"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  <a:sym typeface="Wingdings" panose="05000000000000000000" pitchFamily="2" charset="2"/>
              </a:rPr>
              <a:t>                         RX  TX</a:t>
            </a:r>
            <a:endParaRPr lang="pt-BR" sz="1400" kern="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16" name="Nom4">
            <a:extLst>
              <a:ext uri="{FF2B5EF4-FFF2-40B4-BE49-F238E27FC236}">
                <a16:creationId xmlns:a16="http://schemas.microsoft.com/office/drawing/2014/main" id="{1F4886B0-10CD-5E90-4D51-9811D1022130}"/>
              </a:ext>
            </a:extLst>
          </p:cNvPr>
          <p:cNvSpPr/>
          <p:nvPr/>
        </p:nvSpPr>
        <p:spPr>
          <a:xfrm rot="5400000">
            <a:off x="1590857" y="1359239"/>
            <a:ext cx="432686" cy="2700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RX/TX</a:t>
            </a:r>
          </a:p>
        </p:txBody>
      </p:sp>
      <p:sp>
        <p:nvSpPr>
          <p:cNvPr id="17" name="Nom3">
            <a:extLst>
              <a:ext uri="{FF2B5EF4-FFF2-40B4-BE49-F238E27FC236}">
                <a16:creationId xmlns:a16="http://schemas.microsoft.com/office/drawing/2014/main" id="{B80CAE7D-621F-9806-2DEA-37AB374C0D5D}"/>
              </a:ext>
            </a:extLst>
          </p:cNvPr>
          <p:cNvSpPr/>
          <p:nvPr/>
        </p:nvSpPr>
        <p:spPr>
          <a:xfrm rot="5400000">
            <a:off x="4355657" y="1359240"/>
            <a:ext cx="432686" cy="2700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Master e </a:t>
            </a:r>
            <a:r>
              <a:rPr lang="pt-BR" sz="1400" b="1" kern="0" dirty="0" err="1">
                <a:solidFill>
                  <a:prstClr val="white"/>
                </a:solidFill>
                <a:latin typeface="Gotham HTF"/>
              </a:rPr>
              <a:t>Slave</a:t>
            </a:r>
            <a:endParaRPr lang="pt-BR" sz="1400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8" name="Freeform: Shape 18">
            <a:extLst>
              <a:ext uri="{FF2B5EF4-FFF2-40B4-BE49-F238E27FC236}">
                <a16:creationId xmlns:a16="http://schemas.microsoft.com/office/drawing/2014/main" id="{C32AEB19-BBF2-462F-359C-E72A737D3E82}"/>
              </a:ext>
            </a:extLst>
          </p:cNvPr>
          <p:cNvSpPr/>
          <p:nvPr/>
        </p:nvSpPr>
        <p:spPr>
          <a:xfrm>
            <a:off x="3222001" y="2783317"/>
            <a:ext cx="2699999" cy="3339572"/>
          </a:xfrm>
          <a:custGeom>
            <a:avLst/>
            <a:gdLst>
              <a:gd name="connsiteX0" fmla="*/ 0 w 3599998"/>
              <a:gd name="connsiteY0" fmla="*/ 0 h 3012602"/>
              <a:gd name="connsiteX1" fmla="*/ 1800000 w 3599998"/>
              <a:gd name="connsiteY1" fmla="*/ 265125 h 3012602"/>
              <a:gd name="connsiteX2" fmla="*/ 3599998 w 3599998"/>
              <a:gd name="connsiteY2" fmla="*/ 0 h 3012602"/>
              <a:gd name="connsiteX3" fmla="*/ 3599998 w 3599998"/>
              <a:gd name="connsiteY3" fmla="*/ 3012602 h 3012602"/>
              <a:gd name="connsiteX4" fmla="*/ 0 w 3599998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998" h="3012602">
                <a:moveTo>
                  <a:pt x="0" y="0"/>
                </a:moveTo>
                <a:lnTo>
                  <a:pt x="1800000" y="265125"/>
                </a:lnTo>
                <a:lnTo>
                  <a:pt x="3599998" y="0"/>
                </a:lnTo>
                <a:lnTo>
                  <a:pt x="3599998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É o método de comunicação em que há vários dispositivos se comunicando;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Apenas um dispositivo deve iniciar a comunicação, enviando comandos, controlando velocidades, etc. Sendo este responsável por coordenar a comunicação;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O transmissor é denominado Master, e os receptores denominados </a:t>
            </a:r>
            <a:r>
              <a:rPr lang="pt-BR" sz="1400" kern="0" dirty="0" err="1">
                <a:solidFill>
                  <a:prstClr val="black"/>
                </a:solidFill>
                <a:latin typeface="Gotham HTF"/>
              </a:rPr>
              <a:t>Slaves</a:t>
            </a: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19" name="Nom2">
            <a:extLst>
              <a:ext uri="{FF2B5EF4-FFF2-40B4-BE49-F238E27FC236}">
                <a16:creationId xmlns:a16="http://schemas.microsoft.com/office/drawing/2014/main" id="{E182C2A0-58CB-058E-836D-1245D647772C}"/>
              </a:ext>
            </a:extLst>
          </p:cNvPr>
          <p:cNvSpPr/>
          <p:nvPr/>
        </p:nvSpPr>
        <p:spPr>
          <a:xfrm rot="5400000">
            <a:off x="7120458" y="1359240"/>
            <a:ext cx="432686" cy="2700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Nível Lógico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32F3A-3E6B-B242-1221-E032005E79E1}"/>
              </a:ext>
            </a:extLst>
          </p:cNvPr>
          <p:cNvSpPr/>
          <p:nvPr/>
        </p:nvSpPr>
        <p:spPr>
          <a:xfrm>
            <a:off x="5986801" y="2783317"/>
            <a:ext cx="2699999" cy="3339572"/>
          </a:xfrm>
          <a:custGeom>
            <a:avLst/>
            <a:gdLst>
              <a:gd name="connsiteX0" fmla="*/ 0 w 3599999"/>
              <a:gd name="connsiteY0" fmla="*/ 0 h 3012602"/>
              <a:gd name="connsiteX1" fmla="*/ 1800001 w 3599999"/>
              <a:gd name="connsiteY1" fmla="*/ 265125 h 3012602"/>
              <a:gd name="connsiteX2" fmla="*/ 3599999 w 3599999"/>
              <a:gd name="connsiteY2" fmla="*/ 0 h 3012602"/>
              <a:gd name="connsiteX3" fmla="*/ 3599999 w 3599999"/>
              <a:gd name="connsiteY3" fmla="*/ 3012602 h 3012602"/>
              <a:gd name="connsiteX4" fmla="*/ 0 w 3599999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999" h="3012602">
                <a:moveTo>
                  <a:pt x="0" y="0"/>
                </a:moveTo>
                <a:lnTo>
                  <a:pt x="1800001" y="265125"/>
                </a:lnTo>
                <a:lnTo>
                  <a:pt x="3599999" y="0"/>
                </a:lnTo>
                <a:lnTo>
                  <a:pt x="3599999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São os estados que um bit pode assumir, sendo nível alto (1) e nível baixo (0);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Os níveis lógicos são interpretados de acordo com os protocolos e baseados nas tensões que recebe; 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Por exemplo, o protocolo TTL considera de 2V a 5V como nível lógico alto e de 0V a 0,8V como nível lógico baixo;</a:t>
            </a:r>
          </a:p>
          <a:p>
            <a:pPr defTabSz="685800"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1590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Universal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Asynchronous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Receiver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/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Transmitter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;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Protocolo para troca de informações de forma serial entre dois dispositivos;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 apenas dois “fios”:</a:t>
              </a:r>
            </a:p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TX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RX em cada direção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Pode operar em Simplex, Half-Duplex ou Full Duplex</a:t>
              </a: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 informação é transmitida no formato de </a:t>
              </a:r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FRAMES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9DD68FF7-AC98-C4B8-F942-48E2FE7DE9E4}"/>
              </a:ext>
            </a:extLst>
          </p:cNvPr>
          <p:cNvGrpSpPr/>
          <p:nvPr/>
        </p:nvGrpSpPr>
        <p:grpSpPr>
          <a:xfrm>
            <a:off x="4703949" y="836712"/>
            <a:ext cx="3252426" cy="5616624"/>
            <a:chOff x="4703949" y="548680"/>
            <a:chExt cx="3252426" cy="5616624"/>
          </a:xfrm>
        </p:grpSpPr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E3960B7B-41DA-9470-F6A8-DC65E227C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38490" y="548680"/>
              <a:ext cx="3117885" cy="5481098"/>
              <a:chOff x="4838491" y="928017"/>
              <a:chExt cx="2160240" cy="3797602"/>
            </a:xfrm>
          </p:grpSpPr>
          <p:pic>
            <p:nvPicPr>
              <p:cNvPr id="58" name="Imagem 57">
                <a:extLst>
                  <a:ext uri="{FF2B5EF4-FFF2-40B4-BE49-F238E27FC236}">
                    <a16:creationId xmlns:a16="http://schemas.microsoft.com/office/drawing/2014/main" id="{4521528A-55E9-AB4C-008A-CE637C320B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2120" b="38343"/>
              <a:stretch/>
            </p:blipFill>
            <p:spPr>
              <a:xfrm>
                <a:off x="4838491" y="928017"/>
                <a:ext cx="1872208" cy="1080595"/>
              </a:xfrm>
              <a:prstGeom prst="rect">
                <a:avLst/>
              </a:prstGeom>
            </p:spPr>
          </p:pic>
          <p:pic>
            <p:nvPicPr>
              <p:cNvPr id="59" name="Imagem 58">
                <a:extLst>
                  <a:ext uri="{FF2B5EF4-FFF2-40B4-BE49-F238E27FC236}">
                    <a16:creationId xmlns:a16="http://schemas.microsoft.com/office/drawing/2014/main" id="{1E68148E-0047-77A3-3C72-BD968AEBD6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242" r="34589" b="38343"/>
              <a:stretch/>
            </p:blipFill>
            <p:spPr>
              <a:xfrm>
                <a:off x="4838491" y="2286520"/>
                <a:ext cx="2160240" cy="1080595"/>
              </a:xfrm>
              <a:prstGeom prst="rect">
                <a:avLst/>
              </a:prstGeom>
            </p:spPr>
          </p:pic>
          <p:pic>
            <p:nvPicPr>
              <p:cNvPr id="60" name="Imagem 59">
                <a:extLst>
                  <a:ext uri="{FF2B5EF4-FFF2-40B4-BE49-F238E27FC236}">
                    <a16:creationId xmlns:a16="http://schemas.microsoft.com/office/drawing/2014/main" id="{2BE12751-EDB5-4119-CF4D-D6B24C0F75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831" b="38343"/>
              <a:stretch/>
            </p:blipFill>
            <p:spPr>
              <a:xfrm>
                <a:off x="4838491" y="3645024"/>
                <a:ext cx="2160240" cy="1080595"/>
              </a:xfrm>
              <a:prstGeom prst="rect">
                <a:avLst/>
              </a:prstGeom>
            </p:spPr>
          </p:pic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568DDEEB-6A32-0997-4952-EA0093F49A9D}"/>
                </a:ext>
              </a:extLst>
            </p:cNvPr>
            <p:cNvSpPr txBox="1"/>
            <p:nvPr/>
          </p:nvSpPr>
          <p:spPr>
            <a:xfrm>
              <a:off x="4703949" y="5965249"/>
              <a:ext cx="318041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700" dirty="0"/>
                <a:t>Fonte: https://www.realdigital.org/img/ecc2afad2217f7584f5f4862c03acc21.svg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2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Foi um dos primeiros protocolos de comunicação utilizados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Aplicado em Serial (COM) Ports, RS-232, Modems, etc.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Seu uso tem decaído devido a outros protocolos como SPI, I2C, USB e mesmo Ethernet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Ainda é importante para aplicações de baixa velocidade (115200 bps), e baixo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throughput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Usamos UART para Mandar mensagens no Console do Arduino</a:t>
              </a:r>
              <a:endParaRPr lang="pt-BR" sz="14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" name="Picture 4" descr="StarTech. com Cabo de modem nulo serial DB9 RS232 3 m F/M - Cabo de modem  nulo - DB-9 (M) para DB-9 (F) - 3 m - SCNM9FM Cinza | Amazon.com.br">
            <a:extLst>
              <a:ext uri="{FF2B5EF4-FFF2-40B4-BE49-F238E27FC236}">
                <a16:creationId xmlns:a16="http://schemas.microsoft.com/office/drawing/2014/main" id="{569F5DF9-DAF3-55BF-BE35-9EC03858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836712"/>
            <a:ext cx="3669578" cy="226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8BBA99CD-AB3F-4CD9-3C2B-F72C50E3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BEC7661-0011-87AD-8AA8-18726BF91A80}"/>
              </a:ext>
            </a:extLst>
          </p:cNvPr>
          <p:cNvSpPr/>
          <p:nvPr/>
        </p:nvSpPr>
        <p:spPr>
          <a:xfrm>
            <a:off x="7620880" y="3809959"/>
            <a:ext cx="33549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954F59-043E-D486-9A4F-5B88E5960187}"/>
              </a:ext>
            </a:extLst>
          </p:cNvPr>
          <p:cNvSpPr txBox="1"/>
          <p:nvPr/>
        </p:nvSpPr>
        <p:spPr>
          <a:xfrm>
            <a:off x="7385688" y="3382072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UART</a:t>
            </a:r>
            <a:endParaRPr lang="pt-BR" b="1" dirty="0">
              <a:solidFill>
                <a:srgbClr val="ED14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7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586161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UART é Assíncrona, ou seja, não depende de uma fonte de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clock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987941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O Receptor e o Transmissor devem operar na mesma velocidade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Baud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rate)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4389720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Eles também devem usar a mesma estrutura de Frame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032D80B8-3255-FE97-BFB0-940ABD1E2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25367"/>
              </p:ext>
            </p:extLst>
          </p:nvPr>
        </p:nvGraphicFramePr>
        <p:xfrm>
          <a:off x="4985551" y="1563951"/>
          <a:ext cx="3552056" cy="344922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552056">
                  <a:extLst>
                    <a:ext uri="{9D8B030D-6E8A-4147-A177-3AD203B41FA5}">
                      <a16:colId xmlns:a16="http://schemas.microsoft.com/office/drawing/2014/main" val="3438538634"/>
                    </a:ext>
                  </a:extLst>
                </a:gridCol>
              </a:tblGrid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Baud</a:t>
                      </a:r>
                      <a:r>
                        <a:rPr lang="pt-BR" dirty="0"/>
                        <a:t> Rates Comuns em uma comunicação UART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688640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4800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835198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9600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79502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19200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05866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57600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40145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115200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15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9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F0187C8-CC2A-75EE-5F32-4168D91B88F2}"/>
              </a:ext>
            </a:extLst>
          </p:cNvPr>
          <p:cNvSpPr/>
          <p:nvPr/>
        </p:nvSpPr>
        <p:spPr>
          <a:xfrm flipH="1">
            <a:off x="179512" y="1052736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EDFA0D-C5BB-2E23-F0D2-05C1F83FD3FE}"/>
              </a:ext>
            </a:extLst>
          </p:cNvPr>
          <p:cNvSpPr/>
          <p:nvPr/>
        </p:nvSpPr>
        <p:spPr>
          <a:xfrm flipH="1">
            <a:off x="1011143" y="1052736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chemeClr val="accent1"/>
                </a:solidFill>
              </a:rPr>
              <a:t>Bits de START e STOP: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086057E-FB5A-9C1B-7890-1985D44C0657}"/>
              </a:ext>
            </a:extLst>
          </p:cNvPr>
          <p:cNvGrpSpPr/>
          <p:nvPr/>
        </p:nvGrpSpPr>
        <p:grpSpPr>
          <a:xfrm>
            <a:off x="467544" y="3111147"/>
            <a:ext cx="3393254" cy="623456"/>
            <a:chOff x="1063278" y="548680"/>
            <a:chExt cx="3393254" cy="623456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6DF848B5-F731-6E40-9A9B-DDEDF493E797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1"/>
                  </a:solidFill>
                </a:rPr>
                <a:t>Start bit: Indica informação a caminho;</a:t>
              </a:r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6C11C4CE-28C7-3F01-7028-F7CD258219F3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FDC6B62-2542-8FBB-42D6-5E456A1F58D2}"/>
              </a:ext>
            </a:extLst>
          </p:cNvPr>
          <p:cNvGrpSpPr/>
          <p:nvPr/>
        </p:nvGrpSpPr>
        <p:grpSpPr>
          <a:xfrm>
            <a:off x="5570610" y="3111147"/>
            <a:ext cx="3393254" cy="623456"/>
            <a:chOff x="1063278" y="548680"/>
            <a:chExt cx="3393254" cy="623456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395A0CBB-5FDE-737D-28EB-33357BDFBC7B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1"/>
                  </a:solidFill>
                </a:rPr>
                <a:t>Stop bit: Indica termino da informação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647B1D8D-EE7A-C358-E29F-1258CC9D4E7B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F757B34F-A026-15D1-EF27-E97527D2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365104"/>
            <a:ext cx="8496320" cy="17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7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DED62D63-6090-9A43-40ED-CE2A9A4240F1}"/>
              </a:ext>
            </a:extLst>
          </p:cNvPr>
          <p:cNvSpPr/>
          <p:nvPr/>
        </p:nvSpPr>
        <p:spPr>
          <a:xfrm flipH="1">
            <a:off x="179512" y="1048653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>
              <a:solidFill>
                <a:schemeClr val="bg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411606-5E49-80B7-195C-86BF6B42AFD6}"/>
              </a:ext>
            </a:extLst>
          </p:cNvPr>
          <p:cNvSpPr/>
          <p:nvPr/>
        </p:nvSpPr>
        <p:spPr>
          <a:xfrm flipH="1">
            <a:off x="1011143" y="1048653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chemeClr val="accent2"/>
                </a:solidFill>
              </a:rPr>
              <a:t>Bits de informação </a:t>
            </a:r>
            <a:r>
              <a:rPr lang="pt-BR" sz="13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pt-BR" sz="1350" b="1" dirty="0">
                <a:solidFill>
                  <a:schemeClr val="accent2"/>
                </a:solidFill>
              </a:rPr>
              <a:t> Data Bits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4DE67DD-92CB-CEE2-5E73-6524A584AA1D}"/>
              </a:ext>
            </a:extLst>
          </p:cNvPr>
          <p:cNvGrpSpPr/>
          <p:nvPr/>
        </p:nvGrpSpPr>
        <p:grpSpPr>
          <a:xfrm>
            <a:off x="5427218" y="620688"/>
            <a:ext cx="3393254" cy="623456"/>
            <a:chOff x="1063278" y="1818112"/>
            <a:chExt cx="3393254" cy="623456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5169751D-C8C6-DBAE-615C-184FB4DB7B71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Podem ser de 5 a 9 bits.</a:t>
              </a: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075F866C-C105-61C8-73BB-1F2C9BF0E2C4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BBA0E76-81CE-56AB-2309-258C23356473}"/>
              </a:ext>
            </a:extLst>
          </p:cNvPr>
          <p:cNvGrpSpPr/>
          <p:nvPr/>
        </p:nvGrpSpPr>
        <p:grpSpPr>
          <a:xfrm>
            <a:off x="5427218" y="1240579"/>
            <a:ext cx="3393254" cy="623456"/>
            <a:chOff x="1063278" y="1818112"/>
            <a:chExt cx="3393254" cy="623456"/>
          </a:xfrm>
        </p:grpSpPr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00DF0FC5-67FA-CB27-C905-09E3AF60F2F4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Normalmente usamos de 7 a 8 bits;</a:t>
              </a:r>
            </a:p>
          </p:txBody>
        </p:sp>
        <p:sp>
          <p:nvSpPr>
            <p:cNvPr id="57" name="Rectangle 7">
              <a:extLst>
                <a:ext uri="{FF2B5EF4-FFF2-40B4-BE49-F238E27FC236}">
                  <a16:creationId xmlns:a16="http://schemas.microsoft.com/office/drawing/2014/main" id="{B00DB916-1CE5-3581-0B53-1521CE9B5047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3002290-25E0-1866-E44A-4FEE5CD0490B}"/>
              </a:ext>
            </a:extLst>
          </p:cNvPr>
          <p:cNvGrpSpPr/>
          <p:nvPr/>
        </p:nvGrpSpPr>
        <p:grpSpPr>
          <a:xfrm>
            <a:off x="5427218" y="1816643"/>
            <a:ext cx="3393254" cy="623456"/>
            <a:chOff x="1063278" y="1818112"/>
            <a:chExt cx="3393254" cy="623456"/>
          </a:xfrm>
        </p:grpSpPr>
        <p:sp>
          <p:nvSpPr>
            <p:cNvPr id="59" name="Rectangle 6">
              <a:extLst>
                <a:ext uri="{FF2B5EF4-FFF2-40B4-BE49-F238E27FC236}">
                  <a16:creationId xmlns:a16="http://schemas.microsoft.com/office/drawing/2014/main" id="{9235A151-88AE-38F9-DA2E-8DAB358DE6D3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Bit menos significativo primeiro (LSB);</a:t>
              </a: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80D8173C-04BC-FEAD-5FFC-9C8F6182B918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B003B7A1-87AF-A301-FCB2-162992BD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402878"/>
            <a:ext cx="8496320" cy="1762426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A58089C1-8584-825F-E362-8701507E11D5}"/>
              </a:ext>
            </a:extLst>
          </p:cNvPr>
          <p:cNvGrpSpPr/>
          <p:nvPr/>
        </p:nvGrpSpPr>
        <p:grpSpPr>
          <a:xfrm>
            <a:off x="323528" y="2780928"/>
            <a:ext cx="8496320" cy="1512168"/>
            <a:chOff x="638714" y="1308295"/>
            <a:chExt cx="10971395" cy="1901011"/>
          </a:xfrm>
        </p:grpSpPr>
        <p:sp>
          <p:nvSpPr>
            <p:cNvPr id="11" name="Rectangle 78">
              <a:extLst>
                <a:ext uri="{FF2B5EF4-FFF2-40B4-BE49-F238E27FC236}">
                  <a16:creationId xmlns:a16="http://schemas.microsoft.com/office/drawing/2014/main" id="{959C224D-EEF1-82BC-2094-58F6D5A306C6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Por Exemplo: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letra ‘S’ = 0x52 = 1010011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Na Ordem LSB     = 1100101</a:t>
              </a:r>
            </a:p>
          </p:txBody>
        </p:sp>
        <p:sp>
          <p:nvSpPr>
            <p:cNvPr id="12" name="Pentagon 26">
              <a:extLst>
                <a:ext uri="{FF2B5EF4-FFF2-40B4-BE49-F238E27FC236}">
                  <a16:creationId xmlns:a16="http://schemas.microsoft.com/office/drawing/2014/main" id="{15ACB2AD-24E8-963A-CE41-8DFDAE612BAE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hevron 6">
            <a:extLst>
              <a:ext uri="{FF2B5EF4-FFF2-40B4-BE49-F238E27FC236}">
                <a16:creationId xmlns:a16="http://schemas.microsoft.com/office/drawing/2014/main" id="{E20020A8-16F1-4CF2-A185-A4E9DD606972}"/>
              </a:ext>
            </a:extLst>
          </p:cNvPr>
          <p:cNvSpPr/>
          <p:nvPr/>
        </p:nvSpPr>
        <p:spPr>
          <a:xfrm flipH="1">
            <a:off x="179512" y="1052736"/>
            <a:ext cx="1024758" cy="724163"/>
          </a:xfrm>
          <a:prstGeom prst="chevron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0C025B-A291-15C2-CEAE-61F06CE74556}"/>
              </a:ext>
            </a:extLst>
          </p:cNvPr>
          <p:cNvSpPr/>
          <p:nvPr/>
        </p:nvSpPr>
        <p:spPr>
          <a:xfrm flipH="1">
            <a:off x="1011144" y="1052736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rgbClr val="5B9BD5"/>
                </a:solidFill>
              </a:rPr>
              <a:t>Bits de Paridade </a:t>
            </a:r>
            <a:r>
              <a:rPr lang="pt-BR" sz="1350" b="1" dirty="0">
                <a:solidFill>
                  <a:srgbClr val="5B9BD5"/>
                </a:solidFill>
                <a:sym typeface="Wingdings" panose="05000000000000000000" pitchFamily="2" charset="2"/>
              </a:rPr>
              <a:t> Opcional</a:t>
            </a:r>
            <a:endParaRPr lang="pt-BR" sz="1350" b="1" dirty="0">
              <a:solidFill>
                <a:srgbClr val="5B9BD5"/>
              </a:solidFill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961F6C3-2446-E18F-7C1E-542775BE2194}"/>
              </a:ext>
            </a:extLst>
          </p:cNvPr>
          <p:cNvGrpSpPr/>
          <p:nvPr/>
        </p:nvGrpSpPr>
        <p:grpSpPr>
          <a:xfrm>
            <a:off x="5436096" y="764704"/>
            <a:ext cx="3393254" cy="623456"/>
            <a:chOff x="1063277" y="5626407"/>
            <a:chExt cx="3393254" cy="623456"/>
          </a:xfrm>
        </p:grpSpPr>
        <p:sp>
          <p:nvSpPr>
            <p:cNvPr id="10" name="Rectangle 45">
              <a:extLst>
                <a:ext uri="{FF2B5EF4-FFF2-40B4-BE49-F238E27FC236}">
                  <a16:creationId xmlns:a16="http://schemas.microsoft.com/office/drawing/2014/main" id="{52C4B899-73AD-1D97-4F22-B054F1B99B68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Usado para detectar erros</a:t>
              </a:r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9A8FB55B-8CE6-DD3C-77AA-6ECA58E57CD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3283F0F-FFC8-6DE2-48B7-1842BEEDFB78}"/>
              </a:ext>
            </a:extLst>
          </p:cNvPr>
          <p:cNvGrpSpPr/>
          <p:nvPr/>
        </p:nvGrpSpPr>
        <p:grpSpPr>
          <a:xfrm>
            <a:off x="5436123" y="1384077"/>
            <a:ext cx="3393254" cy="623456"/>
            <a:chOff x="1063277" y="5626407"/>
            <a:chExt cx="3393254" cy="623456"/>
          </a:xfrm>
        </p:grpSpPr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1280FB17-4D8B-4F8D-4A18-42747537BF9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Paridade PAR: a quantidade de 1 deve ser par </a:t>
              </a:r>
              <a:r>
                <a:rPr lang="pt-BR" sz="1400" b="1" dirty="0">
                  <a:solidFill>
                    <a:srgbClr val="5B9BD5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b="1" dirty="0">
                  <a:solidFill>
                    <a:srgbClr val="5B9BD5"/>
                  </a:solidFill>
                </a:rPr>
                <a:t> Bit de Paridade = 1</a:t>
              </a:r>
            </a:p>
          </p:txBody>
        </p:sp>
        <p:sp>
          <p:nvSpPr>
            <p:cNvPr id="15" name="Rectangle 46">
              <a:extLst>
                <a:ext uri="{FF2B5EF4-FFF2-40B4-BE49-F238E27FC236}">
                  <a16:creationId xmlns:a16="http://schemas.microsoft.com/office/drawing/2014/main" id="{0AFC72DD-899C-EB9A-7A71-1917329337A1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ABE1860-B821-EE84-E3DA-8913E385DE02}"/>
              </a:ext>
            </a:extLst>
          </p:cNvPr>
          <p:cNvGrpSpPr/>
          <p:nvPr/>
        </p:nvGrpSpPr>
        <p:grpSpPr>
          <a:xfrm>
            <a:off x="5437392" y="1960141"/>
            <a:ext cx="3393254" cy="623456"/>
            <a:chOff x="1063277" y="5626407"/>
            <a:chExt cx="3393254" cy="623456"/>
          </a:xfrm>
        </p:grpSpPr>
        <p:sp>
          <p:nvSpPr>
            <p:cNvPr id="20" name="Rectangle 45">
              <a:extLst>
                <a:ext uri="{FF2B5EF4-FFF2-40B4-BE49-F238E27FC236}">
                  <a16:creationId xmlns:a16="http://schemas.microsoft.com/office/drawing/2014/main" id="{0633E708-5E0B-DFDA-AFF3-ABCC786952F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Paridade IMPAR: a quantidade de 1 deve ser impar </a:t>
              </a:r>
              <a:r>
                <a:rPr lang="pt-BR" sz="1400" b="1" dirty="0">
                  <a:solidFill>
                    <a:srgbClr val="5B9BD5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b="1" dirty="0">
                  <a:solidFill>
                    <a:srgbClr val="5B9BD5"/>
                  </a:solidFill>
                </a:rPr>
                <a:t> Bit de Paridade = 0</a:t>
              </a:r>
            </a:p>
          </p:txBody>
        </p:sp>
        <p:sp>
          <p:nvSpPr>
            <p:cNvPr id="21" name="Rectangle 46">
              <a:extLst>
                <a:ext uri="{FF2B5EF4-FFF2-40B4-BE49-F238E27FC236}">
                  <a16:creationId xmlns:a16="http://schemas.microsoft.com/office/drawing/2014/main" id="{AC89660C-0ADB-0E56-A653-67F510F62ACD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E9548FA-ADD0-92C5-D9C3-329585A5E5D7}"/>
              </a:ext>
            </a:extLst>
          </p:cNvPr>
          <p:cNvGrpSpPr/>
          <p:nvPr/>
        </p:nvGrpSpPr>
        <p:grpSpPr>
          <a:xfrm>
            <a:off x="5436123" y="2536205"/>
            <a:ext cx="3393254" cy="623456"/>
            <a:chOff x="1063277" y="5626407"/>
            <a:chExt cx="3393254" cy="623456"/>
          </a:xfrm>
        </p:grpSpPr>
        <p:sp>
          <p:nvSpPr>
            <p:cNvPr id="26" name="Rectangle 45">
              <a:extLst>
                <a:ext uri="{FF2B5EF4-FFF2-40B4-BE49-F238E27FC236}">
                  <a16:creationId xmlns:a16="http://schemas.microsoft.com/office/drawing/2014/main" id="{A6039893-092F-9247-F545-3791A947CC71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Só consegue detectar erro de um único bit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9F67A691-685A-78E3-290F-83B1A4A8ED2B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D5FA1365-75C4-E841-2EE1-2373F67C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402878"/>
            <a:ext cx="8496320" cy="1762426"/>
          </a:xfrm>
          <a:prstGeom prst="rect">
            <a:avLst/>
          </a:prstGeom>
        </p:spPr>
      </p:pic>
      <p:grpSp>
        <p:nvGrpSpPr>
          <p:cNvPr id="29" name="Group 2">
            <a:extLst>
              <a:ext uri="{FF2B5EF4-FFF2-40B4-BE49-F238E27FC236}">
                <a16:creationId xmlns:a16="http://schemas.microsoft.com/office/drawing/2014/main" id="{14412794-6BE7-9D61-0746-2EC2035FCA36}"/>
              </a:ext>
            </a:extLst>
          </p:cNvPr>
          <p:cNvGrpSpPr/>
          <p:nvPr/>
        </p:nvGrpSpPr>
        <p:grpSpPr>
          <a:xfrm>
            <a:off x="323528" y="3279449"/>
            <a:ext cx="8496320" cy="1085655"/>
            <a:chOff x="638714" y="1308295"/>
            <a:chExt cx="10971395" cy="1901011"/>
          </a:xfrm>
        </p:grpSpPr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9918591B-C385-B340-31C7-6AE9D5F48F6B}"/>
                </a:ext>
              </a:extLst>
            </p:cNvPr>
            <p:cNvSpPr/>
            <p:nvPr/>
          </p:nvSpPr>
          <p:spPr bwMode="auto">
            <a:xfrm>
              <a:off x="1378422" y="1308295"/>
              <a:ext cx="10231687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Por Exemplo: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letra ‘S’ = 0x52 = 1010011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possui Quatro 1’s</a:t>
              </a:r>
              <a:endParaRPr lang="pt-BR" sz="2000" dirty="0">
                <a:solidFill>
                  <a:schemeClr val="tx1"/>
                </a:solidFill>
                <a:latin typeface="Gotham HTF"/>
              </a:endParaRP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Paridade Par!</a:t>
              </a:r>
            </a:p>
          </p:txBody>
        </p:sp>
        <p:sp>
          <p:nvSpPr>
            <p:cNvPr id="31" name="Pentagon 26">
              <a:extLst>
                <a:ext uri="{FF2B5EF4-FFF2-40B4-BE49-F238E27FC236}">
                  <a16:creationId xmlns:a16="http://schemas.microsoft.com/office/drawing/2014/main" id="{DD9A339C-4113-93FF-4648-520FE36C0B94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2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Interface de comunicação com 4 “fios”, desenvolvido pela Motorola em 1980s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Velocidade superior aos padrões UART e I2C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Usado para transferir informações entre um controlador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smart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e um periférico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less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smart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Um Controlador pode se comunicar com um ou mais periféricos!</a:t>
              </a: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Ao contrário da UART, as informações são enviadas em Conjuntos de Bytes!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0C6D61-F2FA-B9D5-4805-60EAC9A171AD}"/>
              </a:ext>
            </a:extLst>
          </p:cNvPr>
          <p:cNvSpPr txBox="1"/>
          <p:nvPr/>
        </p:nvSpPr>
        <p:spPr>
          <a:xfrm>
            <a:off x="4852273" y="2411029"/>
            <a:ext cx="3843543" cy="20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https://en.wikipedia.org/wiki/Serial_Peripheral_Interface#/media/File:SPI_single_slave.svg</a:t>
            </a: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37E79387-FF55-B959-E8A9-7EA2BC0E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14260"/>
            <a:ext cx="4872487" cy="15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948B9876-2661-1580-FD13-3F929414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695" y="2849095"/>
            <a:ext cx="4479761" cy="35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8F488C3-F3CA-BC94-34D4-69932EA3D016}"/>
              </a:ext>
            </a:extLst>
          </p:cNvPr>
          <p:cNvSpPr txBox="1"/>
          <p:nvPr/>
        </p:nvSpPr>
        <p:spPr>
          <a:xfrm>
            <a:off x="5379016" y="6204536"/>
            <a:ext cx="279005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https://en.wikipedia.org/wiki/File:SPI_three_slaves.svg</a:t>
            </a:r>
          </a:p>
        </p:txBody>
      </p:sp>
    </p:spTree>
    <p:extLst>
      <p:ext uri="{BB962C8B-B14F-4D97-AF65-F5344CB8AC3E}">
        <p14:creationId xmlns:p14="http://schemas.microsoft.com/office/powerpoint/2010/main" val="172944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09 – </a:t>
            </a:r>
            <a:r>
              <a:rPr lang="en-US" sz="3600" dirty="0" err="1">
                <a:solidFill>
                  <a:srgbClr val="ED265B"/>
                </a:solidFill>
                <a:latin typeface="Gotham HTF Medium"/>
              </a:rPr>
              <a:t>Padrões</a:t>
            </a:r>
            <a:r>
              <a:rPr lang="en-US" sz="3600" dirty="0">
                <a:solidFill>
                  <a:srgbClr val="ED265B"/>
                </a:solidFill>
                <a:latin typeface="Gotham HTF Medium"/>
              </a:rPr>
              <a:t> de </a:t>
            </a:r>
            <a:r>
              <a:rPr lang="en-US" sz="3600" dirty="0" err="1">
                <a:solidFill>
                  <a:srgbClr val="ED265B"/>
                </a:solidFill>
                <a:latin typeface="Gotham HTF Medium"/>
              </a:rPr>
              <a:t>Comunicação</a:t>
            </a:r>
            <a:endParaRPr lang="pt-BR" sz="3600" u="sng" dirty="0">
              <a:solidFill>
                <a:srgbClr val="ED265B"/>
              </a:solidFill>
              <a:latin typeface="Gotham HTF Medium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ou </a:t>
              </a:r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CS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(Chip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Select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Escolhe o periférico de destino da comunicação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SCLK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Synchronous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Clock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Fornece os pulsos de sincronismo da comunicação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MOSI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(Master Out –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Slave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In)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Informação transmitida pelo Controlador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MISO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(Master In –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Slave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Out)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Informação enviada pelo Periférico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No Arduino, os pinos são mapeados como: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13 - SCK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12 - MISO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11 - MOSI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10 – SS/CS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5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71F4F6EB-4ADE-0ECC-CFBD-3B0E39809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FE9168E-DD40-1F0E-34F5-49366C7D38A5}"/>
              </a:ext>
            </a:extLst>
          </p:cNvPr>
          <p:cNvSpPr/>
          <p:nvPr/>
        </p:nvSpPr>
        <p:spPr>
          <a:xfrm>
            <a:off x="6156176" y="3743761"/>
            <a:ext cx="576064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FE32D-4687-3506-B08C-17D09298DD5F}"/>
              </a:ext>
            </a:extLst>
          </p:cNvPr>
          <p:cNvSpPr txBox="1"/>
          <p:nvPr/>
        </p:nvSpPr>
        <p:spPr>
          <a:xfrm>
            <a:off x="6195224" y="3374429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SPI</a:t>
            </a:r>
            <a:endParaRPr lang="pt-BR" b="1" dirty="0">
              <a:solidFill>
                <a:srgbClr val="ED145B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0076BE-D141-F58D-5A65-0A73C6CD05A1}"/>
              </a:ext>
            </a:extLst>
          </p:cNvPr>
          <p:cNvSpPr txBox="1"/>
          <p:nvPr/>
        </p:nvSpPr>
        <p:spPr>
          <a:xfrm>
            <a:off x="4852273" y="2411029"/>
            <a:ext cx="3843543" cy="20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https://en.wikipedia.org/wiki/Serial_Peripheral_Interface#/media/File:SPI_single_slave.svg</a:t>
            </a:r>
          </a:p>
        </p:txBody>
      </p:sp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4C1C8400-8F85-5885-7A7D-C7BBA75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14260"/>
            <a:ext cx="4872487" cy="15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1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D88FB8-BFF4-E909-0A40-CF61FA127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" t="4343" r="2659"/>
          <a:stretch/>
        </p:blipFill>
        <p:spPr>
          <a:xfrm>
            <a:off x="1947395" y="3645024"/>
            <a:ext cx="5472608" cy="282648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B44C775-0D5D-1B91-1A59-D0A512A5E138}"/>
              </a:ext>
            </a:extLst>
          </p:cNvPr>
          <p:cNvSpPr/>
          <p:nvPr/>
        </p:nvSpPr>
        <p:spPr>
          <a:xfrm>
            <a:off x="489496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O Controlador coloca o sinal do CS em baixa</a:t>
            </a:r>
          </a:p>
        </p:txBody>
      </p:sp>
      <p:sp>
        <p:nvSpPr>
          <p:cNvPr id="7" name="Flowchart: Off-page Connector 3">
            <a:extLst>
              <a:ext uri="{FF2B5EF4-FFF2-40B4-BE49-F238E27FC236}">
                <a16:creationId xmlns:a16="http://schemas.microsoft.com/office/drawing/2014/main" id="{AA876CA0-0DF3-D66F-09B0-336CF80F535D}"/>
              </a:ext>
            </a:extLst>
          </p:cNvPr>
          <p:cNvSpPr/>
          <p:nvPr/>
        </p:nvSpPr>
        <p:spPr>
          <a:xfrm>
            <a:off x="467544" y="692696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 : coins arrondis 12">
            <a:extLst>
              <a:ext uri="{FF2B5EF4-FFF2-40B4-BE49-F238E27FC236}">
                <a16:creationId xmlns:a16="http://schemas.microsoft.com/office/drawing/2014/main" id="{67F3EE50-2B7E-EED5-FBD2-0C12F6928118}"/>
              </a:ext>
            </a:extLst>
          </p:cNvPr>
          <p:cNvSpPr/>
          <p:nvPr/>
        </p:nvSpPr>
        <p:spPr>
          <a:xfrm>
            <a:off x="467544" y="171448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358634B-DD81-9324-AD1F-D6554320897C}"/>
              </a:ext>
            </a:extLst>
          </p:cNvPr>
          <p:cNvSpPr>
            <a:spLocks/>
          </p:cNvSpPr>
          <p:nvPr/>
        </p:nvSpPr>
        <p:spPr>
          <a:xfrm>
            <a:off x="1954474" y="171448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792E969-E69A-FB5E-00BE-AB926B909434}"/>
              </a:ext>
            </a:extLst>
          </p:cNvPr>
          <p:cNvSpPr/>
          <p:nvPr/>
        </p:nvSpPr>
        <p:spPr>
          <a:xfrm>
            <a:off x="2101401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Em seguida, começa a fornecer o sinal de sincronismo pelo SCLK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AE5619B-EE50-6663-4A6F-66BA762C75E8}"/>
              </a:ext>
            </a:extLst>
          </p:cNvPr>
          <p:cNvSpPr/>
          <p:nvPr/>
        </p:nvSpPr>
        <p:spPr>
          <a:xfrm>
            <a:off x="3713307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E transmite a informação pelo MOSI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860C4EA-59BB-BD17-DD6E-48BF67574C32}"/>
              </a:ext>
            </a:extLst>
          </p:cNvPr>
          <p:cNvSpPr/>
          <p:nvPr/>
        </p:nvSpPr>
        <p:spPr>
          <a:xfrm>
            <a:off x="3595576" y="171448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9BD5D6E-7814-5A9E-6A5C-1D442EF1BDCF}"/>
              </a:ext>
            </a:extLst>
          </p:cNvPr>
          <p:cNvSpPr/>
          <p:nvPr/>
        </p:nvSpPr>
        <p:spPr>
          <a:xfrm>
            <a:off x="5325212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145B"/>
                </a:solidFill>
                <a:latin typeface="Gotham HTF"/>
              </a:rPr>
              <a:t>Se o periférico precisar enviar alguma informação, é enviado pelo MISO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C149340-9D1C-C593-1F00-BCB93B034C80}"/>
              </a:ext>
            </a:extLst>
          </p:cNvPr>
          <p:cNvSpPr>
            <a:spLocks/>
          </p:cNvSpPr>
          <p:nvPr/>
        </p:nvSpPr>
        <p:spPr>
          <a:xfrm>
            <a:off x="6771753" y="171448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7AB4E3D-63F8-A93A-14EB-A72637C72EB8}"/>
              </a:ext>
            </a:extLst>
          </p:cNvPr>
          <p:cNvSpPr>
            <a:spLocks/>
          </p:cNvSpPr>
          <p:nvPr/>
        </p:nvSpPr>
        <p:spPr>
          <a:xfrm>
            <a:off x="5189261" y="171448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2893E3C-D172-748C-832F-C582353E264F}"/>
              </a:ext>
            </a:extLst>
          </p:cNvPr>
          <p:cNvSpPr/>
          <p:nvPr/>
        </p:nvSpPr>
        <p:spPr>
          <a:xfrm>
            <a:off x="6937118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7B83EB"/>
                </a:solidFill>
                <a:latin typeface="Gotham HTF"/>
              </a:rPr>
              <a:t>Com o termino da comunicação, o Controlador coloca o sinal de CS em alta e para o sincronismo</a:t>
            </a:r>
          </a:p>
        </p:txBody>
      </p:sp>
      <p:sp>
        <p:nvSpPr>
          <p:cNvPr id="18" name="Flowchart: Off-page Connector 13">
            <a:extLst>
              <a:ext uri="{FF2B5EF4-FFF2-40B4-BE49-F238E27FC236}">
                <a16:creationId xmlns:a16="http://schemas.microsoft.com/office/drawing/2014/main" id="{7CDB97B8-F16E-9622-424D-EF613446BFDB}"/>
              </a:ext>
            </a:extLst>
          </p:cNvPr>
          <p:cNvSpPr/>
          <p:nvPr/>
        </p:nvSpPr>
        <p:spPr>
          <a:xfrm>
            <a:off x="2090426" y="69269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lowchart: Off-page Connector 14">
            <a:extLst>
              <a:ext uri="{FF2B5EF4-FFF2-40B4-BE49-F238E27FC236}">
                <a16:creationId xmlns:a16="http://schemas.microsoft.com/office/drawing/2014/main" id="{154E329B-0DBE-5B5E-6FA9-C074ADCCF693}"/>
              </a:ext>
            </a:extLst>
          </p:cNvPr>
          <p:cNvSpPr/>
          <p:nvPr/>
        </p:nvSpPr>
        <p:spPr>
          <a:xfrm>
            <a:off x="3713307" y="69269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Off-page Connector 15">
            <a:extLst>
              <a:ext uri="{FF2B5EF4-FFF2-40B4-BE49-F238E27FC236}">
                <a16:creationId xmlns:a16="http://schemas.microsoft.com/office/drawing/2014/main" id="{4A307DEF-BF7F-25A6-C31D-E1B649FD76C4}"/>
              </a:ext>
            </a:extLst>
          </p:cNvPr>
          <p:cNvSpPr/>
          <p:nvPr/>
        </p:nvSpPr>
        <p:spPr>
          <a:xfrm>
            <a:off x="5336189" y="69269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Off-page Connector 16">
            <a:extLst>
              <a:ext uri="{FF2B5EF4-FFF2-40B4-BE49-F238E27FC236}">
                <a16:creationId xmlns:a16="http://schemas.microsoft.com/office/drawing/2014/main" id="{8FAC808C-AB12-FE42-259C-EF4E76029D9B}"/>
              </a:ext>
            </a:extLst>
          </p:cNvPr>
          <p:cNvSpPr/>
          <p:nvPr/>
        </p:nvSpPr>
        <p:spPr>
          <a:xfrm>
            <a:off x="6959070" y="69269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7989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I2C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C5F5E9-33AE-B43C-BC65-0CE217750A6D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8E709F1B-EF6B-B643-096F-0991C5481B17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Inter-Integrated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Circuit (I2C), desenvolvido pela Philips em 1982</a:t>
              </a: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B9ED3D50-F7EA-AE48-3363-5EB069570418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F04E7D1-9CB9-2E75-639F-A662EBF52DF5}"/>
              </a:ext>
            </a:extLst>
          </p:cNvPr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B4225AF-A489-8CF7-6F43-4B9E8009502A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Usado para comunicação de cura distância (alguns centímetros)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C53C3F2B-2F25-0339-5FF0-49F3ADC000FD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5E4FE1E-8D82-217F-D37A-45190944633C}"/>
              </a:ext>
            </a:extLst>
          </p:cNvPr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301B24DB-4A70-1F76-3A53-EDC312EB234A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Comunicação bidirecional, Half Duplex, com diferentes velocidades entre os periféricos</a:t>
              </a: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A4A509C8-C1BF-F739-1E05-74D2D36CFA7F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6035B01-BA36-D72E-10CD-D34CCF106291}"/>
              </a:ext>
            </a:extLst>
          </p:cNvPr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6E081F8F-2AE2-03D7-641F-DF34D42A65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 comunicação é feita por dois “fios”;</a:t>
              </a:r>
            </a:p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SCL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Serial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Clock</a:t>
              </a:r>
              <a:endParaRPr lang="pt-BR" sz="1400" dirty="0">
                <a:solidFill>
                  <a:schemeClr val="tx1"/>
                </a:solidFill>
                <a:latin typeface="Gotham HTF"/>
                <a:sym typeface="Wingdings" panose="05000000000000000000" pitchFamily="2" charset="2"/>
              </a:endParaRPr>
            </a:p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  <a:sym typeface="Wingdings" panose="05000000000000000000" pitchFamily="2" charset="2"/>
                </a:rPr>
                <a:t>DAS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  Serial Data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9" name="Rectangle 42">
              <a:extLst>
                <a:ext uri="{FF2B5EF4-FFF2-40B4-BE49-F238E27FC236}">
                  <a16:creationId xmlns:a16="http://schemas.microsoft.com/office/drawing/2014/main" id="{A1879161-AE5F-B2A7-0636-E66590D701B3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83CBC850-3DD7-E382-0282-B112FCB7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980728"/>
            <a:ext cx="4968552" cy="238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9FB0B39A-7A2E-C188-0E3C-6D1386FBAE08}"/>
              </a:ext>
            </a:extLst>
          </p:cNvPr>
          <p:cNvSpPr txBox="1"/>
          <p:nvPr/>
        </p:nvSpPr>
        <p:spPr>
          <a:xfrm>
            <a:off x="4752528" y="3835405"/>
            <a:ext cx="35638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https://en.wikipedia.org/wiki/I%C2%B2C#/media/File:I2C_controller-target.svg</a:t>
            </a:r>
          </a:p>
        </p:txBody>
      </p:sp>
      <p:pic>
        <p:nvPicPr>
          <p:cNvPr id="25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15D34563-B800-CCBB-91DD-48CF089F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4487BB55-1E9D-9040-F6BC-0D6B0AB4CC95}"/>
              </a:ext>
            </a:extLst>
          </p:cNvPr>
          <p:cNvSpPr/>
          <p:nvPr/>
        </p:nvSpPr>
        <p:spPr>
          <a:xfrm>
            <a:off x="5671036" y="3743761"/>
            <a:ext cx="26911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9A4EC94-1FCB-FBE5-29AB-B0127D203B67}"/>
              </a:ext>
            </a:extLst>
          </p:cNvPr>
          <p:cNvSpPr txBox="1"/>
          <p:nvPr/>
        </p:nvSpPr>
        <p:spPr>
          <a:xfrm>
            <a:off x="5537212" y="3366784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I2C</a:t>
            </a:r>
            <a:endParaRPr lang="pt-BR" b="1" dirty="0">
              <a:solidFill>
                <a:srgbClr val="ED145B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0EF7D32-B690-69E3-D7C7-2F0CA72AA483}"/>
              </a:ext>
            </a:extLst>
          </p:cNvPr>
          <p:cNvSpPr/>
          <p:nvPr/>
        </p:nvSpPr>
        <p:spPr>
          <a:xfrm>
            <a:off x="7644360" y="5822201"/>
            <a:ext cx="26911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7BBC579-C775-62C2-2E26-9A6B4C669B95}"/>
              </a:ext>
            </a:extLst>
          </p:cNvPr>
          <p:cNvSpPr txBox="1"/>
          <p:nvPr/>
        </p:nvSpPr>
        <p:spPr>
          <a:xfrm>
            <a:off x="7510536" y="5445224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I2C</a:t>
            </a:r>
            <a:endParaRPr lang="pt-BR" b="1" dirty="0">
              <a:solidFill>
                <a:srgbClr val="ED145B"/>
              </a:solidFill>
            </a:endParaRP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571ACF84-069D-6184-E38B-A1E5B8F0C8B8}"/>
              </a:ext>
            </a:extLst>
          </p:cNvPr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31" name="Rectangle 45">
              <a:extLst>
                <a:ext uri="{FF2B5EF4-FFF2-40B4-BE49-F238E27FC236}">
                  <a16:creationId xmlns:a16="http://schemas.microsoft.com/office/drawing/2014/main" id="{7118F749-1A91-5C87-EFF8-A2408F706EC9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No Arduino, os pinos são mapeados como: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A4 - SDA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A5 - SCL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16 - SDA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17 – SCL</a:t>
              </a:r>
            </a:p>
          </p:txBody>
        </p:sp>
        <p:sp>
          <p:nvSpPr>
            <p:cNvPr id="8192" name="Rectangle 46">
              <a:extLst>
                <a:ext uri="{FF2B5EF4-FFF2-40B4-BE49-F238E27FC236}">
                  <a16:creationId xmlns:a16="http://schemas.microsoft.com/office/drawing/2014/main" id="{A1DA761D-075C-FD13-2550-B3B177BC7072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0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F0830AE6-99AA-E67E-D8E5-3492AB544F5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I2C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5BE32F-3CAA-E552-0096-7346C889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8" y="4149080"/>
            <a:ext cx="7782773" cy="2361903"/>
          </a:xfrm>
          <a:prstGeom prst="rect">
            <a:avLst/>
          </a:prstGeom>
        </p:spPr>
      </p:pic>
      <p:cxnSp>
        <p:nvCxnSpPr>
          <p:cNvPr id="22" name="Straight Connector 136">
            <a:extLst>
              <a:ext uri="{FF2B5EF4-FFF2-40B4-BE49-F238E27FC236}">
                <a16:creationId xmlns:a16="http://schemas.microsoft.com/office/drawing/2014/main" id="{0B367B04-F022-7A0E-1EB0-B5054AC57ACB}"/>
              </a:ext>
            </a:extLst>
          </p:cNvPr>
          <p:cNvCxnSpPr>
            <a:cxnSpLocks/>
            <a:stCxn id="26" idx="5"/>
            <a:endCxn id="27" idx="2"/>
          </p:cNvCxnSpPr>
          <p:nvPr/>
        </p:nvCxnSpPr>
        <p:spPr>
          <a:xfrm flipH="1">
            <a:off x="1573281" y="1052940"/>
            <a:ext cx="5997438" cy="2951"/>
          </a:xfrm>
          <a:prstGeom prst="line">
            <a:avLst/>
          </a:prstGeom>
          <a:ln w="31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Nom2">
            <a:extLst>
              <a:ext uri="{FF2B5EF4-FFF2-40B4-BE49-F238E27FC236}">
                <a16:creationId xmlns:a16="http://schemas.microsoft.com/office/drawing/2014/main" id="{9A404A5F-712F-28C9-E51D-4CA4152B84DB}"/>
              </a:ext>
            </a:extLst>
          </p:cNvPr>
          <p:cNvSpPr>
            <a:spLocks noChangeAspect="1"/>
          </p:cNvSpPr>
          <p:nvPr/>
        </p:nvSpPr>
        <p:spPr>
          <a:xfrm>
            <a:off x="2160165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4" name="Nom2 - 1">
            <a:extLst>
              <a:ext uri="{FF2B5EF4-FFF2-40B4-BE49-F238E27FC236}">
                <a16:creationId xmlns:a16="http://schemas.microsoft.com/office/drawing/2014/main" id="{C35B1F1C-3664-31F1-7ACA-409A4E25CCAB}"/>
              </a:ext>
            </a:extLst>
          </p:cNvPr>
          <p:cNvSpPr>
            <a:spLocks noChangeAspect="1"/>
          </p:cNvSpPr>
          <p:nvPr/>
        </p:nvSpPr>
        <p:spPr>
          <a:xfrm>
            <a:off x="3512803" y="723177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5" name="Nom4">
            <a:extLst>
              <a:ext uri="{FF2B5EF4-FFF2-40B4-BE49-F238E27FC236}">
                <a16:creationId xmlns:a16="http://schemas.microsoft.com/office/drawing/2014/main" id="{AB460785-65AD-F52F-C16A-42A6EF66DA89}"/>
              </a:ext>
            </a:extLst>
          </p:cNvPr>
          <p:cNvSpPr>
            <a:spLocks noChangeAspect="1"/>
          </p:cNvSpPr>
          <p:nvPr/>
        </p:nvSpPr>
        <p:spPr>
          <a:xfrm>
            <a:off x="6218080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6" name="Nom5">
            <a:extLst>
              <a:ext uri="{FF2B5EF4-FFF2-40B4-BE49-F238E27FC236}">
                <a16:creationId xmlns:a16="http://schemas.microsoft.com/office/drawing/2014/main" id="{58B494B2-CA98-8B2B-B817-AB4909FD351A}"/>
              </a:ext>
            </a:extLst>
          </p:cNvPr>
          <p:cNvSpPr>
            <a:spLocks noChangeAspect="1"/>
          </p:cNvSpPr>
          <p:nvPr/>
        </p:nvSpPr>
        <p:spPr>
          <a:xfrm>
            <a:off x="7570720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7" name="Nom1">
            <a:extLst>
              <a:ext uri="{FF2B5EF4-FFF2-40B4-BE49-F238E27FC236}">
                <a16:creationId xmlns:a16="http://schemas.microsoft.com/office/drawing/2014/main" id="{02C9A61F-D169-5902-2DD6-6376579D6E0E}"/>
              </a:ext>
            </a:extLst>
          </p:cNvPr>
          <p:cNvSpPr>
            <a:spLocks noChangeAspect="1"/>
          </p:cNvSpPr>
          <p:nvPr/>
        </p:nvSpPr>
        <p:spPr>
          <a:xfrm>
            <a:off x="807526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8" name="Rectangle 142">
            <a:extLst>
              <a:ext uri="{FF2B5EF4-FFF2-40B4-BE49-F238E27FC236}">
                <a16:creationId xmlns:a16="http://schemas.microsoft.com/office/drawing/2014/main" id="{A49D7C07-034D-20DF-DBB0-316FB5AF1B32}"/>
              </a:ext>
            </a:extLst>
          </p:cNvPr>
          <p:cNvSpPr/>
          <p:nvPr/>
        </p:nvSpPr>
        <p:spPr>
          <a:xfrm>
            <a:off x="528903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Star ocorre quando um node coloca o Sinal SDA em baixa, seguido pelo sinal SCL;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Isso indica que aquele node está requisitando o barramento;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Em seguida, ele fornece o sinal de sincronismo no pino SCL;</a:t>
            </a:r>
          </a:p>
        </p:txBody>
      </p:sp>
      <p:sp>
        <p:nvSpPr>
          <p:cNvPr id="29" name="Nom3">
            <a:extLst>
              <a:ext uri="{FF2B5EF4-FFF2-40B4-BE49-F238E27FC236}">
                <a16:creationId xmlns:a16="http://schemas.microsoft.com/office/drawing/2014/main" id="{33FE3C23-61A8-2728-A73A-CD9A7D3B5635}"/>
              </a:ext>
            </a:extLst>
          </p:cNvPr>
          <p:cNvSpPr>
            <a:spLocks noChangeAspect="1"/>
          </p:cNvSpPr>
          <p:nvPr/>
        </p:nvSpPr>
        <p:spPr>
          <a:xfrm>
            <a:off x="4865442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rgbClr val="ED265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30" name="Rectangle 144">
            <a:extLst>
              <a:ext uri="{FF2B5EF4-FFF2-40B4-BE49-F238E27FC236}">
                <a16:creationId xmlns:a16="http://schemas.microsoft.com/office/drawing/2014/main" id="{5F9653BE-38E9-9ABC-B0FF-56C7C5CC6928}"/>
              </a:ext>
            </a:extLst>
          </p:cNvPr>
          <p:cNvSpPr/>
          <p:nvPr/>
        </p:nvSpPr>
        <p:spPr>
          <a:xfrm>
            <a:off x="1881542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Em Seguida, ele informa o endereço do periférico com quem quer falar;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Normalmente, o endereço possui 7 bits, MSB;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Endereços podem ser “hard </a:t>
            </a:r>
            <a:r>
              <a:rPr lang="pt-BR" sz="1050" kern="0" dirty="0" err="1">
                <a:solidFill>
                  <a:schemeClr val="tx1"/>
                </a:solidFill>
              </a:rPr>
              <a:t>coded</a:t>
            </a:r>
            <a:r>
              <a:rPr lang="pt-BR" sz="1050" kern="0" dirty="0">
                <a:solidFill>
                  <a:schemeClr val="tx1"/>
                </a:solidFill>
              </a:rPr>
              <a:t>” ou parcialmente configuráveis por jumpers.</a:t>
            </a:r>
          </a:p>
        </p:txBody>
      </p:sp>
      <p:sp>
        <p:nvSpPr>
          <p:cNvPr id="31" name="Rectangle 145">
            <a:extLst>
              <a:ext uri="{FF2B5EF4-FFF2-40B4-BE49-F238E27FC236}">
                <a16:creationId xmlns:a16="http://schemas.microsoft.com/office/drawing/2014/main" id="{0B8686D2-2F3B-7039-5C85-B1A18E7BF58C}"/>
              </a:ext>
            </a:extLst>
          </p:cNvPr>
          <p:cNvSpPr/>
          <p:nvPr/>
        </p:nvSpPr>
        <p:spPr>
          <a:xfrm>
            <a:off x="3234180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R/W indica </a:t>
            </a:r>
            <a:r>
              <a:rPr lang="pt-BR" sz="1050" kern="0" dirty="0" err="1">
                <a:solidFill>
                  <a:schemeClr val="tx1"/>
                </a:solidFill>
              </a:rPr>
              <a:t>Read</a:t>
            </a:r>
            <a:r>
              <a:rPr lang="pt-BR" sz="1050" kern="0" dirty="0">
                <a:solidFill>
                  <a:schemeClr val="tx1"/>
                </a:solidFill>
              </a:rPr>
              <a:t> </a:t>
            </a:r>
            <a:r>
              <a:rPr lang="pt-BR" sz="1050" kern="0" dirty="0" err="1">
                <a:solidFill>
                  <a:schemeClr val="tx1"/>
                </a:solidFill>
              </a:rPr>
              <a:t>or</a:t>
            </a:r>
            <a:r>
              <a:rPr lang="pt-BR" sz="1050" kern="0" dirty="0">
                <a:solidFill>
                  <a:schemeClr val="tx1"/>
                </a:solidFill>
              </a:rPr>
              <a:t> Write;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0 </a:t>
            </a: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 Controlador quer escreve no periférico</a:t>
            </a:r>
            <a:endParaRPr lang="pt-BR" sz="1050" kern="0" dirty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1 </a:t>
            </a: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 Controlador quer ler do periférico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ACK é enviado pelo receptor da mensagem: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0  Entendido;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1  Não Entendido</a:t>
            </a:r>
            <a:endParaRPr lang="pt-BR" sz="1050" kern="0" dirty="0">
              <a:solidFill>
                <a:schemeClr val="tx1"/>
              </a:solidFill>
            </a:endParaRPr>
          </a:p>
        </p:txBody>
      </p:sp>
      <p:sp>
        <p:nvSpPr>
          <p:cNvPr id="32" name="Rectangle 146">
            <a:extLst>
              <a:ext uri="{FF2B5EF4-FFF2-40B4-BE49-F238E27FC236}">
                <a16:creationId xmlns:a16="http://schemas.microsoft.com/office/drawing/2014/main" id="{AE51A202-73F8-F862-51AE-B6B61C19398F}"/>
              </a:ext>
            </a:extLst>
          </p:cNvPr>
          <p:cNvSpPr/>
          <p:nvPr/>
        </p:nvSpPr>
        <p:spPr>
          <a:xfrm>
            <a:off x="4586819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Byte contendo a informação transferida entre o Controlador e o Periférico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Mensagens de 8 bits, MSB</a:t>
            </a:r>
          </a:p>
        </p:txBody>
      </p:sp>
      <p:sp>
        <p:nvSpPr>
          <p:cNvPr id="33" name="Rectangle 147">
            <a:extLst>
              <a:ext uri="{FF2B5EF4-FFF2-40B4-BE49-F238E27FC236}">
                <a16:creationId xmlns:a16="http://schemas.microsoft.com/office/drawing/2014/main" id="{7669D591-828A-9C1F-A19C-4C7E856C44B4}"/>
              </a:ext>
            </a:extLst>
          </p:cNvPr>
          <p:cNvSpPr/>
          <p:nvPr/>
        </p:nvSpPr>
        <p:spPr>
          <a:xfrm>
            <a:off x="5939457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ACK é enviado pelo receptor da mensagem: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0  Entendido;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1  Não Entendido</a:t>
            </a:r>
            <a:endParaRPr lang="pt-BR" sz="1050" kern="0" dirty="0">
              <a:solidFill>
                <a:schemeClr val="tx1"/>
              </a:solidFill>
            </a:endParaRPr>
          </a:p>
        </p:txBody>
      </p:sp>
      <p:sp>
        <p:nvSpPr>
          <p:cNvPr id="34" name="Rectangle 148">
            <a:extLst>
              <a:ext uri="{FF2B5EF4-FFF2-40B4-BE49-F238E27FC236}">
                <a16:creationId xmlns:a16="http://schemas.microsoft.com/office/drawing/2014/main" id="{C762E73D-AD6A-478F-1706-3E677EEDCF80}"/>
              </a:ext>
            </a:extLst>
          </p:cNvPr>
          <p:cNvSpPr/>
          <p:nvPr/>
        </p:nvSpPr>
        <p:spPr>
          <a:xfrm>
            <a:off x="7292097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Stop ocorre quando um node coloca o Sinal SCL em alta, seguido pelo sinal SDA;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Isso indica que o barramento está livre;</a:t>
            </a:r>
          </a:p>
        </p:txBody>
      </p:sp>
      <p:cxnSp>
        <p:nvCxnSpPr>
          <p:cNvPr id="35" name="Straight Connector 149">
            <a:extLst>
              <a:ext uri="{FF2B5EF4-FFF2-40B4-BE49-F238E27FC236}">
                <a16:creationId xmlns:a16="http://schemas.microsoft.com/office/drawing/2014/main" id="{0CF18922-FEC7-5A09-6500-B9BA7ECAB272}"/>
              </a:ext>
            </a:extLst>
          </p:cNvPr>
          <p:cNvCxnSpPr/>
          <p:nvPr/>
        </p:nvCxnSpPr>
        <p:spPr>
          <a:xfrm>
            <a:off x="1866722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50">
            <a:extLst>
              <a:ext uri="{FF2B5EF4-FFF2-40B4-BE49-F238E27FC236}">
                <a16:creationId xmlns:a16="http://schemas.microsoft.com/office/drawing/2014/main" id="{8080A8EC-63DB-176B-7DC0-7EE80682EC63}"/>
              </a:ext>
            </a:extLst>
          </p:cNvPr>
          <p:cNvCxnSpPr/>
          <p:nvPr/>
        </p:nvCxnSpPr>
        <p:spPr>
          <a:xfrm>
            <a:off x="3219361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51">
            <a:extLst>
              <a:ext uri="{FF2B5EF4-FFF2-40B4-BE49-F238E27FC236}">
                <a16:creationId xmlns:a16="http://schemas.microsoft.com/office/drawing/2014/main" id="{8F4B8473-B354-85B7-8F78-5693069D65B5}"/>
              </a:ext>
            </a:extLst>
          </p:cNvPr>
          <p:cNvCxnSpPr/>
          <p:nvPr/>
        </p:nvCxnSpPr>
        <p:spPr>
          <a:xfrm>
            <a:off x="4571999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52">
            <a:extLst>
              <a:ext uri="{FF2B5EF4-FFF2-40B4-BE49-F238E27FC236}">
                <a16:creationId xmlns:a16="http://schemas.microsoft.com/office/drawing/2014/main" id="{954CF322-FD2F-BD69-70FD-7902DA7684A4}"/>
              </a:ext>
            </a:extLst>
          </p:cNvPr>
          <p:cNvCxnSpPr/>
          <p:nvPr/>
        </p:nvCxnSpPr>
        <p:spPr>
          <a:xfrm>
            <a:off x="5924638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3">
            <a:extLst>
              <a:ext uri="{FF2B5EF4-FFF2-40B4-BE49-F238E27FC236}">
                <a16:creationId xmlns:a16="http://schemas.microsoft.com/office/drawing/2014/main" id="{D190C8FC-9E8D-86B9-CEA9-174A798E17A3}"/>
              </a:ext>
            </a:extLst>
          </p:cNvPr>
          <p:cNvCxnSpPr/>
          <p:nvPr/>
        </p:nvCxnSpPr>
        <p:spPr>
          <a:xfrm>
            <a:off x="7277276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55">
            <a:extLst>
              <a:ext uri="{FF2B5EF4-FFF2-40B4-BE49-F238E27FC236}">
                <a16:creationId xmlns:a16="http://schemas.microsoft.com/office/drawing/2014/main" id="{A6F98A0C-EB15-8D54-5508-9541D106FC3F}"/>
              </a:ext>
            </a:extLst>
          </p:cNvPr>
          <p:cNvSpPr txBox="1"/>
          <p:nvPr/>
        </p:nvSpPr>
        <p:spPr>
          <a:xfrm>
            <a:off x="879709" y="1447311"/>
            <a:ext cx="621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1"/>
                </a:solidFill>
              </a:rPr>
              <a:t>START</a:t>
            </a:r>
          </a:p>
        </p:txBody>
      </p:sp>
      <p:sp>
        <p:nvSpPr>
          <p:cNvPr id="41" name="TextBox 156">
            <a:extLst>
              <a:ext uri="{FF2B5EF4-FFF2-40B4-BE49-F238E27FC236}">
                <a16:creationId xmlns:a16="http://schemas.microsoft.com/office/drawing/2014/main" id="{BF730403-8144-B4D1-6EF9-EDB4FA82C049}"/>
              </a:ext>
            </a:extLst>
          </p:cNvPr>
          <p:cNvSpPr txBox="1"/>
          <p:nvPr/>
        </p:nvSpPr>
        <p:spPr>
          <a:xfrm>
            <a:off x="1957565" y="1447311"/>
            <a:ext cx="11709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 err="1">
                <a:solidFill>
                  <a:schemeClr val="accent2"/>
                </a:solidFill>
              </a:rPr>
              <a:t>Slave</a:t>
            </a:r>
            <a:r>
              <a:rPr lang="pt-BR" sz="1350" b="1" dirty="0">
                <a:solidFill>
                  <a:schemeClr val="accent2"/>
                </a:solidFill>
              </a:rPr>
              <a:t> </a:t>
            </a:r>
            <a:r>
              <a:rPr lang="pt-BR" sz="1350" b="1" dirty="0" err="1">
                <a:solidFill>
                  <a:schemeClr val="accent2"/>
                </a:solidFill>
              </a:rPr>
              <a:t>Address</a:t>
            </a:r>
            <a:endParaRPr lang="pt-BR" sz="1350" b="1" dirty="0">
              <a:solidFill>
                <a:schemeClr val="accent2"/>
              </a:solidFill>
            </a:endParaRPr>
          </a:p>
        </p:txBody>
      </p:sp>
      <p:sp>
        <p:nvSpPr>
          <p:cNvPr id="42" name="TextBox 157">
            <a:extLst>
              <a:ext uri="{FF2B5EF4-FFF2-40B4-BE49-F238E27FC236}">
                <a16:creationId xmlns:a16="http://schemas.microsoft.com/office/drawing/2014/main" id="{7AA3EA74-76F7-5F16-29F0-2C5FF1E079F7}"/>
              </a:ext>
            </a:extLst>
          </p:cNvPr>
          <p:cNvSpPr txBox="1"/>
          <p:nvPr/>
        </p:nvSpPr>
        <p:spPr>
          <a:xfrm>
            <a:off x="3489962" y="1447311"/>
            <a:ext cx="8114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3"/>
                </a:solidFill>
              </a:rPr>
              <a:t>R/W </a:t>
            </a:r>
            <a:r>
              <a:rPr lang="pt-BR" sz="1350" b="1" dirty="0" err="1">
                <a:solidFill>
                  <a:schemeClr val="accent3"/>
                </a:solidFill>
              </a:rPr>
              <a:t>Ack</a:t>
            </a:r>
            <a:endParaRPr lang="pt-BR" sz="1350" b="1" dirty="0">
              <a:solidFill>
                <a:schemeClr val="accent3"/>
              </a:solidFill>
            </a:endParaRPr>
          </a:p>
        </p:txBody>
      </p:sp>
      <p:sp>
        <p:nvSpPr>
          <p:cNvPr id="43" name="TextBox 159">
            <a:extLst>
              <a:ext uri="{FF2B5EF4-FFF2-40B4-BE49-F238E27FC236}">
                <a16:creationId xmlns:a16="http://schemas.microsoft.com/office/drawing/2014/main" id="{AA0621BB-A373-E484-6238-03373D9F32BE}"/>
              </a:ext>
            </a:extLst>
          </p:cNvPr>
          <p:cNvSpPr txBox="1"/>
          <p:nvPr/>
        </p:nvSpPr>
        <p:spPr>
          <a:xfrm>
            <a:off x="4988505" y="1447311"/>
            <a:ext cx="5196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rgbClr val="ED145B"/>
                </a:solidFill>
              </a:rPr>
              <a:t>Data</a:t>
            </a:r>
          </a:p>
        </p:txBody>
      </p:sp>
      <p:sp>
        <p:nvSpPr>
          <p:cNvPr id="44" name="TextBox 154">
            <a:extLst>
              <a:ext uri="{FF2B5EF4-FFF2-40B4-BE49-F238E27FC236}">
                <a16:creationId xmlns:a16="http://schemas.microsoft.com/office/drawing/2014/main" id="{73E20914-BC56-5796-6BE7-3CF1447E0C5C}"/>
              </a:ext>
            </a:extLst>
          </p:cNvPr>
          <p:cNvSpPr txBox="1"/>
          <p:nvPr/>
        </p:nvSpPr>
        <p:spPr>
          <a:xfrm>
            <a:off x="7698591" y="1447311"/>
            <a:ext cx="5100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6"/>
                </a:solidFill>
              </a:rPr>
              <a:t>Stop</a:t>
            </a:r>
          </a:p>
        </p:txBody>
      </p:sp>
      <p:sp>
        <p:nvSpPr>
          <p:cNvPr id="45" name="TextBox 158">
            <a:extLst>
              <a:ext uri="{FF2B5EF4-FFF2-40B4-BE49-F238E27FC236}">
                <a16:creationId xmlns:a16="http://schemas.microsoft.com/office/drawing/2014/main" id="{5C9F392B-0AD9-08AB-EB9B-B187509D7530}"/>
              </a:ext>
            </a:extLst>
          </p:cNvPr>
          <p:cNvSpPr txBox="1"/>
          <p:nvPr/>
        </p:nvSpPr>
        <p:spPr>
          <a:xfrm>
            <a:off x="6378782" y="1447311"/>
            <a:ext cx="4443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 err="1">
                <a:solidFill>
                  <a:schemeClr val="accent5"/>
                </a:solidFill>
              </a:rPr>
              <a:t>Ack</a:t>
            </a:r>
            <a:endParaRPr lang="pt-BR" sz="135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Padrões de Comunicação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2 </a:t>
            </a:r>
            <a:r>
              <a:rPr lang="pt-BR" sz="1400" dirty="0" err="1">
                <a:latin typeface="Gotham HTF"/>
              </a:rPr>
              <a:t>Arduinos</a:t>
            </a:r>
            <a:r>
              <a:rPr lang="pt-BR" sz="1400" dirty="0">
                <a:latin typeface="Gotham HTF"/>
              </a:rPr>
              <a:t>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2 Displays LCD I2C;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3 Osciloscópios; </a:t>
            </a:r>
          </a:p>
          <a:p>
            <a:pPr marL="300038" lvl="1" indent="0">
              <a:buNone/>
            </a:pPr>
            <a:r>
              <a:rPr lang="pt-BR" sz="1400" dirty="0">
                <a:latin typeface="Gotham HTF"/>
              </a:rPr>
              <a:t>• Jumpers </a:t>
            </a:r>
            <a:r>
              <a:rPr lang="pt-BR" sz="1400" dirty="0" err="1">
                <a:latin typeface="Gotham HTF"/>
              </a:rPr>
              <a:t>cables</a:t>
            </a:r>
            <a:r>
              <a:rPr lang="pt-BR" sz="1400" dirty="0">
                <a:latin typeface="Gotham HTF"/>
              </a:rPr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87943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>
                <a:latin typeface="Gotham HTF"/>
                <a:hlinkClick r:id="rId3"/>
              </a:rPr>
              <a:t>Projeto 16 </a:t>
            </a:r>
            <a:r>
              <a:rPr lang="pt-BR" sz="1600" dirty="0">
                <a:latin typeface="Gotham HTF"/>
                <a:hlinkClick r:id="rId3"/>
              </a:rPr>
              <a:t>– Padrões de Comunicação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4127376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dois padrões de comunicação no Arduino: UART e I2C.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Para isso vamos </a:t>
            </a:r>
            <a:r>
              <a:rPr lang="pt-BR" dirty="0">
                <a:latin typeface="Gotham HTF"/>
              </a:rPr>
              <a:t>fazer dois </a:t>
            </a:r>
            <a:r>
              <a:rPr lang="pt-BR" dirty="0" err="1">
                <a:latin typeface="Gotham HTF"/>
              </a:rPr>
              <a:t>Arduinos</a:t>
            </a:r>
            <a:r>
              <a:rPr lang="pt-BR" dirty="0">
                <a:latin typeface="Gotham HTF"/>
              </a:rPr>
              <a:t> se comunicarem via UART e mostrar as informações num display I2C</a:t>
            </a:r>
            <a:r>
              <a:rPr lang="pt-BR" sz="1800" dirty="0">
                <a:latin typeface="Gotham HTF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Para nos auxiliar na visualização dos protocolos, vamos usar três Osciloscópios, uma ferramenta que nos permite ver os sinais digitais</a:t>
            </a:r>
            <a:endParaRPr lang="pt-BR" sz="1800" dirty="0">
              <a:latin typeface="Gotham HTF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3A4CBF-0618-A803-AF15-6B6F69FE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557986"/>
            <a:ext cx="4312175" cy="23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9AF9E7-CBBA-F8E2-68A5-2AA6875C12C8}"/>
              </a:ext>
            </a:extLst>
          </p:cNvPr>
          <p:cNvSpPr txBox="1"/>
          <p:nvPr/>
        </p:nvSpPr>
        <p:spPr>
          <a:xfrm>
            <a:off x="827584" y="1950069"/>
            <a:ext cx="4127376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Altere o projeto do laboratório para que os </a:t>
            </a:r>
            <a:r>
              <a:rPr lang="pt-BR" dirty="0" err="1">
                <a:latin typeface="Gotham HTF"/>
              </a:rPr>
              <a:t>Arduinos</a:t>
            </a:r>
            <a:r>
              <a:rPr lang="pt-BR" dirty="0">
                <a:latin typeface="Gotham HTF"/>
              </a:rPr>
              <a:t> se comuniquem via SPI.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>
              <a:latin typeface="Gotham HTF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Pesquise a biblioteca SPI e veja os exemplos disponíveis no site do Arduino.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Para auxiliar na visualização dos protocolos, use os Osciloscópios.</a:t>
            </a:r>
            <a:endParaRPr lang="pt-BR" sz="1800" dirty="0">
              <a:latin typeface="Gotham HTF"/>
            </a:endParaRPr>
          </a:p>
        </p:txBody>
      </p:sp>
      <p:pic>
        <p:nvPicPr>
          <p:cNvPr id="3" name="Picture 4" descr="Resultado de imagem para nerd vector gif">
            <a:extLst>
              <a:ext uri="{FF2B5EF4-FFF2-40B4-BE49-F238E27FC236}">
                <a16:creationId xmlns:a16="http://schemas.microsoft.com/office/drawing/2014/main" id="{A69E340B-25E8-C3CE-E14E-0AA586BE29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0" y="2060848"/>
            <a:ext cx="4067006" cy="30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9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Airton  /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Prof. </a:t>
            </a:r>
            <a:r>
              <a:rPr lang="pt-BR" b="1"/>
              <a:t>Fabio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Lucas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Yan </a:t>
            </a:r>
            <a:endParaRPr/>
          </a:p>
        </p:txBody>
      </p:sp>
      <p:sp>
        <p:nvSpPr>
          <p:cNvPr id="502" name="Google Shape;50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107504" y="5733256"/>
            <a:ext cx="86927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been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using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from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Flaticon.com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539552" y="1268760"/>
            <a:ext cx="5256584" cy="4661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O que é comunicação?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entre Computadores;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Paralela;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Serial;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Características da Comunicação Serial;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UART;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SPI;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I2C;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Laboratório;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Exercícios;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456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comunicação?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6BD3779-C748-DA1D-A8A4-1BB602559395}"/>
              </a:ext>
            </a:extLst>
          </p:cNvPr>
          <p:cNvGrpSpPr/>
          <p:nvPr/>
        </p:nvGrpSpPr>
        <p:grpSpPr>
          <a:xfrm>
            <a:off x="323528" y="1052736"/>
            <a:ext cx="4248472" cy="1512168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EC2166BF-BB6E-907A-52E8-A1F30C2DB8AA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Comunicação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vem do latim (</a:t>
              </a:r>
              <a:r>
                <a:rPr lang="pt-BR" sz="2000" i="1" dirty="0" err="1">
                  <a:solidFill>
                    <a:schemeClr val="tx1"/>
                  </a:solidFill>
                  <a:latin typeface="Gotham HTF"/>
                </a:rPr>
                <a:t>Communicatio.onis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), que significa “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ação de participar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”.</a:t>
              </a: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420F1D16-F08B-29CE-DBAC-0AE2B38E0841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79A63291-5710-532C-A62C-929947EBB89A}"/>
              </a:ext>
            </a:extLst>
          </p:cNvPr>
          <p:cNvGrpSpPr/>
          <p:nvPr/>
        </p:nvGrpSpPr>
        <p:grpSpPr>
          <a:xfrm>
            <a:off x="323528" y="2913914"/>
            <a:ext cx="4248472" cy="1512168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0A39A42F-B639-7997-3576-E824CA06D56C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É um processo que envolve a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troca</a:t>
              </a:r>
              <a:r>
                <a:rPr lang="pt-BR" sz="2000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de</a:t>
              </a:r>
              <a:r>
                <a:rPr lang="pt-BR" sz="2000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informações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entre dois ou mais interlocutores por meio de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signos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regras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mutuamente entendíveis.</a:t>
              </a: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4BD09217-678C-A272-C579-FF20100B7EFF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1701F5D8-49A3-7ED4-D779-B0822C52CCBC}"/>
              </a:ext>
            </a:extLst>
          </p:cNvPr>
          <p:cNvGrpSpPr/>
          <p:nvPr/>
        </p:nvGrpSpPr>
        <p:grpSpPr>
          <a:xfrm>
            <a:off x="323528" y="4775091"/>
            <a:ext cx="4248472" cy="1512168"/>
            <a:chOff x="638714" y="1308295"/>
            <a:chExt cx="10971395" cy="1901011"/>
          </a:xfrm>
        </p:grpSpPr>
        <p:sp>
          <p:nvSpPr>
            <p:cNvPr id="13" name="Rectangle 78">
              <a:extLst>
                <a:ext uri="{FF2B5EF4-FFF2-40B4-BE49-F238E27FC236}">
                  <a16:creationId xmlns:a16="http://schemas.microsoft.com/office/drawing/2014/main" id="{965C95D8-D07D-9A7B-2A8F-D0AC03B25880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É um processo que permite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criar e interpretar</a:t>
              </a:r>
              <a:r>
                <a:rPr lang="pt-BR" sz="2000" b="1" i="1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mensagens que provocam uma resposta.</a:t>
              </a:r>
            </a:p>
          </p:txBody>
        </p:sp>
        <p:sp>
          <p:nvSpPr>
            <p:cNvPr id="14" name="Pentagon 26">
              <a:extLst>
                <a:ext uri="{FF2B5EF4-FFF2-40B4-BE49-F238E27FC236}">
                  <a16:creationId xmlns:a16="http://schemas.microsoft.com/office/drawing/2014/main" id="{107FD7F8-4F9C-357A-274D-AF5C5CA1BFC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CE71B7E2-94D0-9729-36B8-06732B31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30" y="1628800"/>
            <a:ext cx="3806247" cy="38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entre Computadores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E2A00A8-F662-D488-E5B1-06F0306CFDD4}"/>
              </a:ext>
            </a:extLst>
          </p:cNvPr>
          <p:cNvGrpSpPr/>
          <p:nvPr/>
        </p:nvGrpSpPr>
        <p:grpSpPr>
          <a:xfrm>
            <a:off x="4716016" y="858773"/>
            <a:ext cx="4248472" cy="1512168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86A26374-696F-9917-1B4C-1D8FED46EE2B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Processo de troca de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informações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,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dados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recursos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entre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dois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ou mais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computadores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através de meios de transmissão, como cabos, redes sem fio ou a internet.</a:t>
              </a: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04FF2E94-8079-06CD-3D71-07270F883F2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F3659BCE-0B72-76CD-F9D0-9012C446B0DC}"/>
              </a:ext>
            </a:extLst>
          </p:cNvPr>
          <p:cNvGrpSpPr/>
          <p:nvPr/>
        </p:nvGrpSpPr>
        <p:grpSpPr>
          <a:xfrm>
            <a:off x="4716016" y="2719951"/>
            <a:ext cx="4248472" cy="1512168"/>
            <a:chOff x="638714" y="1308295"/>
            <a:chExt cx="10971395" cy="1901011"/>
          </a:xfrm>
        </p:grpSpPr>
        <p:sp>
          <p:nvSpPr>
            <p:cNvPr id="6" name="Rectangle 78">
              <a:extLst>
                <a:ext uri="{FF2B5EF4-FFF2-40B4-BE49-F238E27FC236}">
                  <a16:creationId xmlns:a16="http://schemas.microsoft.com/office/drawing/2014/main" id="{BCAF5E22-CE3C-B672-3169-F4870BC77384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Envolve a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transferência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 dados em formato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binário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, que é a representação digital dos dados, utilizando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protocolos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padrões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 comunicação bem estabelecidos.</a:t>
              </a:r>
            </a:p>
          </p:txBody>
        </p:sp>
        <p:sp>
          <p:nvSpPr>
            <p:cNvPr id="7" name="Pentagon 26">
              <a:extLst>
                <a:ext uri="{FF2B5EF4-FFF2-40B4-BE49-F238E27FC236}">
                  <a16:creationId xmlns:a16="http://schemas.microsoft.com/office/drawing/2014/main" id="{9FE94B09-7DE4-25ED-365E-E273026CFCB3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5C4F5EEE-9AB5-B951-3993-4183A9B3EEB4}"/>
              </a:ext>
            </a:extLst>
          </p:cNvPr>
          <p:cNvGrpSpPr/>
          <p:nvPr/>
        </p:nvGrpSpPr>
        <p:grpSpPr>
          <a:xfrm>
            <a:off x="4716016" y="4581128"/>
            <a:ext cx="4248472" cy="1512168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C075A42E-6B37-13D0-6CB7-A555CBAA688B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Os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protocolos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definem as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regras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formatos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padronizados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para que os computadores possa se entender mutuamente.</a:t>
              </a: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F606BC14-B22F-1657-50DD-F0495420119C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24C54453-175F-BC17-1C85-31B81AF3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47350"/>
            <a:ext cx="4257369" cy="42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entre Computadores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6687D236-9E55-FC13-B0F9-C1E98E7CF3E2}"/>
              </a:ext>
            </a:extLst>
          </p:cNvPr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71973373-D84C-36BC-0917-69D74FB8ED87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800" b="0" i="0" dirty="0">
                  <a:solidFill>
                    <a:schemeClr val="tx1"/>
                  </a:solidFill>
                  <a:effectLst/>
                  <a:latin typeface="Gotham HTF"/>
                </a:rPr>
                <a:t>Os principais elementos envolvidos na comunicação entre computadores são: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9488CA90-20A9-7778-9A66-DD4F890C5A7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C82E086A-43A7-F9FA-0BA5-4C43136C5156}"/>
              </a:ext>
            </a:extLst>
          </p:cNvPr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200" b="1" dirty="0">
                <a:solidFill>
                  <a:srgbClr val="4472C4"/>
                </a:solidFill>
                <a:latin typeface="Gotham HTF"/>
              </a:rPr>
              <a:t>EMISSOR</a:t>
            </a:r>
          </a:p>
          <a:p>
            <a:pPr algn="ctr" defTabSz="685800">
              <a:defRPr/>
            </a:pPr>
            <a:r>
              <a:rPr lang="pt-BR" sz="1200" dirty="0">
                <a:solidFill>
                  <a:prstClr val="black"/>
                </a:solidFill>
                <a:latin typeface="Gotham HTF"/>
              </a:rPr>
              <a:t>O computador ou dispositivo que envia os dados.</a:t>
            </a:r>
          </a:p>
        </p:txBody>
      </p:sp>
      <p:sp>
        <p:nvSpPr>
          <p:cNvPr id="6" name="Flowchart: Off-page Connector 3">
            <a:extLst>
              <a:ext uri="{FF2B5EF4-FFF2-40B4-BE49-F238E27FC236}">
                <a16:creationId xmlns:a16="http://schemas.microsoft.com/office/drawing/2014/main" id="{3A125A44-9A7F-CA49-9529-A779D1766FC5}"/>
              </a:ext>
            </a:extLst>
          </p:cNvPr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2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 : coins arrondis 12">
            <a:extLst>
              <a:ext uri="{FF2B5EF4-FFF2-40B4-BE49-F238E27FC236}">
                <a16:creationId xmlns:a16="http://schemas.microsoft.com/office/drawing/2014/main" id="{E7D4ABA7-E1A7-31F5-F641-1E0FF0500AE5}"/>
              </a:ext>
            </a:extLst>
          </p:cNvPr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DA6A4CC-AAAB-D18F-A0DA-1825F35B82C2}"/>
              </a:ext>
            </a:extLst>
          </p:cNvPr>
          <p:cNvSpPr>
            <a:spLocks/>
          </p:cNvSpPr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0AAF507-E118-7485-589D-A29910A11E4D}"/>
              </a:ext>
            </a:extLst>
          </p:cNvPr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200" b="1" dirty="0">
                <a:solidFill>
                  <a:srgbClr val="ED7D31"/>
                </a:solidFill>
                <a:latin typeface="Gotham HTF"/>
              </a:rPr>
              <a:t>RECEPTOR</a:t>
            </a:r>
          </a:p>
          <a:p>
            <a:pPr algn="ctr" defTabSz="685800">
              <a:defRPr/>
            </a:pPr>
            <a:r>
              <a:rPr lang="pt-BR" sz="1200" dirty="0">
                <a:solidFill>
                  <a:prstClr val="black"/>
                </a:solidFill>
                <a:latin typeface="Gotham HTF"/>
              </a:rPr>
              <a:t>O computador ou dispositivo que recebe os dados enviados pelo emissor.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1B62BB75-85BD-7D48-FF62-7E6C6B5F2700}"/>
              </a:ext>
            </a:extLst>
          </p:cNvPr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200" b="1" dirty="0">
                <a:solidFill>
                  <a:srgbClr val="A5A5A5"/>
                </a:solidFill>
                <a:latin typeface="Gotham HTF"/>
              </a:rPr>
              <a:t>MEIO DE TRANSMISSÃO</a:t>
            </a:r>
          </a:p>
          <a:p>
            <a:pPr algn="ctr" defTabSz="685800">
              <a:defRPr/>
            </a:pPr>
            <a:r>
              <a:rPr lang="pt-BR" sz="1200" dirty="0">
                <a:solidFill>
                  <a:prstClr val="black"/>
                </a:solidFill>
                <a:latin typeface="Gotham HTF"/>
              </a:rPr>
              <a:t>O canal físico ou lógico que possibilita a troca de dados entre os computadores, como cabos, fibras ópticas, ondas de rádio ou luz.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452A09C-4973-B340-0EC1-26E0EACA58BC}"/>
              </a:ext>
            </a:extLst>
          </p:cNvPr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DD8F31DE-A4C4-E5C3-D516-722019CBB633}"/>
              </a:ext>
            </a:extLst>
          </p:cNvPr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200" b="1" dirty="0">
                <a:solidFill>
                  <a:srgbClr val="ED265B"/>
                </a:solidFill>
                <a:latin typeface="Gotham HTF"/>
              </a:rPr>
              <a:t>PROTOCOLOS</a:t>
            </a:r>
          </a:p>
          <a:p>
            <a:pPr algn="ctr" defTabSz="685800">
              <a:defRPr/>
            </a:pPr>
            <a:r>
              <a:rPr lang="pt-BR" sz="1200" dirty="0">
                <a:solidFill>
                  <a:prstClr val="black"/>
                </a:solidFill>
                <a:latin typeface="Gotham HTF"/>
              </a:rPr>
              <a:t>Conjunto de regras e convenções que definem como os dados serão formatados, enviados, recebidos e interpretados.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93CE762-F01E-9A77-BCEC-52C3DCDBE495}"/>
              </a:ext>
            </a:extLst>
          </p:cNvPr>
          <p:cNvSpPr>
            <a:spLocks/>
          </p:cNvSpPr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B86304B-6836-C0C8-E2D6-7A30B90EBFA4}"/>
              </a:ext>
            </a:extLst>
          </p:cNvPr>
          <p:cNvSpPr>
            <a:spLocks/>
          </p:cNvSpPr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FC8D6ECF-0D4F-8CF2-991A-46089515391B}"/>
              </a:ext>
            </a:extLst>
          </p:cNvPr>
          <p:cNvSpPr/>
          <p:nvPr/>
        </p:nvSpPr>
        <p:spPr>
          <a:xfrm>
            <a:off x="6937118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200" b="1" dirty="0">
                <a:solidFill>
                  <a:srgbClr val="7B83EB"/>
                </a:solidFill>
                <a:latin typeface="Gotham HTF"/>
              </a:rPr>
              <a:t>ENDEREÇAMENTO</a:t>
            </a:r>
          </a:p>
          <a:p>
            <a:pPr algn="ctr" defTabSz="685800">
              <a:defRPr/>
            </a:pPr>
            <a:r>
              <a:rPr lang="pt-BR" sz="1200" dirty="0">
                <a:solidFill>
                  <a:prstClr val="black"/>
                </a:solidFill>
                <a:latin typeface="Gotham HTF"/>
              </a:rPr>
              <a:t>Cada computador possui um endereço único para identificação e direcionamento dos dados, podendo ser um endereço IP ou Mac </a:t>
            </a:r>
            <a:r>
              <a:rPr lang="pt-BR" sz="1200" dirty="0" err="1">
                <a:solidFill>
                  <a:prstClr val="black"/>
                </a:solidFill>
                <a:latin typeface="Gotham HTF"/>
              </a:rPr>
              <a:t>Address</a:t>
            </a:r>
            <a:r>
              <a:rPr lang="pt-BR" sz="1200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sp>
        <p:nvSpPr>
          <p:cNvPr id="17" name="Flowchart: Off-page Connector 13">
            <a:extLst>
              <a:ext uri="{FF2B5EF4-FFF2-40B4-BE49-F238E27FC236}">
                <a16:creationId xmlns:a16="http://schemas.microsoft.com/office/drawing/2014/main" id="{9D9FD8DA-D818-235E-64F1-C154146DF3FB}"/>
              </a:ext>
            </a:extLst>
          </p:cNvPr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2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lowchart: Off-page Connector 14">
            <a:extLst>
              <a:ext uri="{FF2B5EF4-FFF2-40B4-BE49-F238E27FC236}">
                <a16:creationId xmlns:a16="http://schemas.microsoft.com/office/drawing/2014/main" id="{435CF603-6F9E-33B5-2861-3BBB1B6FEC95}"/>
              </a:ext>
            </a:extLst>
          </p:cNvPr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2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lowchart: Off-page Connector 15">
            <a:extLst>
              <a:ext uri="{FF2B5EF4-FFF2-40B4-BE49-F238E27FC236}">
                <a16:creationId xmlns:a16="http://schemas.microsoft.com/office/drawing/2014/main" id="{BF6B2C82-3AF3-C0D1-84FE-DC23ADF1958E}"/>
              </a:ext>
            </a:extLst>
          </p:cNvPr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2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Off-page Connector 16">
            <a:extLst>
              <a:ext uri="{FF2B5EF4-FFF2-40B4-BE49-F238E27FC236}">
                <a16:creationId xmlns:a16="http://schemas.microsoft.com/office/drawing/2014/main" id="{549F111D-24B9-13B1-3CEA-2A5FC85B49B9}"/>
              </a:ext>
            </a:extLst>
          </p:cNvPr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200">
                <a:solidFill>
                  <a:prstClr val="white"/>
                </a:solidFill>
                <a:latin typeface="Calibri" panose="020F0502020204030204"/>
              </a:rPr>
              <a:t>5</a:t>
            </a:r>
            <a:endParaRPr lang="pt-BR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277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Paralela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190291-CCB5-A667-11FE-880861B10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3"/>
          <a:stretch/>
        </p:blipFill>
        <p:spPr bwMode="auto">
          <a:xfrm>
            <a:off x="35496" y="3212976"/>
            <a:ext cx="6158327" cy="30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58BD3D22-3739-288E-EE59-DBAF77E522D5}"/>
              </a:ext>
            </a:extLst>
          </p:cNvPr>
          <p:cNvGrpSpPr/>
          <p:nvPr/>
        </p:nvGrpSpPr>
        <p:grpSpPr>
          <a:xfrm>
            <a:off x="107504" y="908720"/>
            <a:ext cx="6046100" cy="2317080"/>
            <a:chOff x="638714" y="3080501"/>
            <a:chExt cx="6755618" cy="3168353"/>
          </a:xfrm>
        </p:grpSpPr>
        <p:sp>
          <p:nvSpPr>
            <p:cNvPr id="6" name="Rectangle 66">
              <a:extLst>
                <a:ext uri="{FF2B5EF4-FFF2-40B4-BE49-F238E27FC236}">
                  <a16:creationId xmlns:a16="http://schemas.microsoft.com/office/drawing/2014/main" id="{7C59CC0A-6C0F-8FD2-FD12-0056FB0B1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3" y="3083255"/>
              <a:ext cx="6015909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Neste tipo de transmissão, 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todos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bits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que o dispositivo transmissor é capaz de manipular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são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transmitidos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simultaneamente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ao receptor, através de vias paralelas.</a:t>
              </a:r>
              <a:endParaRPr lang="pt-BR" sz="24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7" name="Pentagon 19">
              <a:extLst>
                <a:ext uri="{FF2B5EF4-FFF2-40B4-BE49-F238E27FC236}">
                  <a16:creationId xmlns:a16="http://schemas.microsoft.com/office/drawing/2014/main" id="{F6E28F1D-935E-D3AC-0DC6-55705FE0BC07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A1DAE5-52B6-D815-EE29-418F241BF043}"/>
              </a:ext>
            </a:extLst>
          </p:cNvPr>
          <p:cNvSpPr txBox="1"/>
          <p:nvPr/>
        </p:nvSpPr>
        <p:spPr>
          <a:xfrm>
            <a:off x="35496" y="6228020"/>
            <a:ext cx="604609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https://upload.wikimedia.org/wikipedia/commons/thumb/3/3d/Serial_vs._parallel_transmission.svg/1280px-Serial_vs._parallel_transmission.svg.png</a:t>
            </a:r>
          </a:p>
        </p:txBody>
      </p:sp>
      <p:pic>
        <p:nvPicPr>
          <p:cNvPr id="1030" name="Picture 6" descr="Parallel Interface Printer Cable">
            <a:extLst>
              <a:ext uri="{FF2B5EF4-FFF2-40B4-BE49-F238E27FC236}">
                <a16:creationId xmlns:a16="http://schemas.microsoft.com/office/drawing/2014/main" id="{99AA4272-976B-2EAC-2466-30062B92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263" y="90872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2A548173-B83A-9A2A-1081-67D6443F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384376"/>
            <a:ext cx="3328559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2F26DE-4C27-47AD-94B8-609456FFED11}"/>
              </a:ext>
            </a:extLst>
          </p:cNvPr>
          <p:cNvSpPr txBox="1"/>
          <p:nvPr/>
        </p:nvSpPr>
        <p:spPr>
          <a:xfrm>
            <a:off x="6432593" y="6181853"/>
            <a:ext cx="18118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https://en.wikipedia.org/wiki/Parallel_port#/media/File:Parallel_port_pinouts.svg</a:t>
            </a:r>
          </a:p>
        </p:txBody>
      </p:sp>
    </p:spTree>
    <p:extLst>
      <p:ext uri="{BB962C8B-B14F-4D97-AF65-F5344CB8AC3E}">
        <p14:creationId xmlns:p14="http://schemas.microsoft.com/office/powerpoint/2010/main" val="161708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Serial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95E610F-4125-738A-E05D-974FF8923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87"/>
          <a:stretch/>
        </p:blipFill>
        <p:spPr bwMode="auto">
          <a:xfrm>
            <a:off x="107504" y="3573016"/>
            <a:ext cx="4905690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D711E44-C0D7-A1FB-A56F-2FBCB736A5A5}"/>
              </a:ext>
            </a:extLst>
          </p:cNvPr>
          <p:cNvGrpSpPr/>
          <p:nvPr/>
        </p:nvGrpSpPr>
        <p:grpSpPr>
          <a:xfrm>
            <a:off x="96764" y="906706"/>
            <a:ext cx="6046100" cy="2317080"/>
            <a:chOff x="638714" y="3080501"/>
            <a:chExt cx="6755618" cy="3168353"/>
          </a:xfrm>
        </p:grpSpPr>
        <p:sp>
          <p:nvSpPr>
            <p:cNvPr id="4" name="Rectangle 66">
              <a:extLst>
                <a:ext uri="{FF2B5EF4-FFF2-40B4-BE49-F238E27FC236}">
                  <a16:creationId xmlns:a16="http://schemas.microsoft.com/office/drawing/2014/main" id="{ECFF3629-87EC-E129-2949-3AEBB1C14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3" y="3083255"/>
              <a:ext cx="6015909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Este tipo de transmissão é caracterizado por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enviar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um bit por vez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, sequencialmente, num canal de comunicação ou barramento.</a:t>
              </a:r>
            </a:p>
          </p:txBody>
        </p:sp>
        <p:sp>
          <p:nvSpPr>
            <p:cNvPr id="5" name="Pentagon 19">
              <a:extLst>
                <a:ext uri="{FF2B5EF4-FFF2-40B4-BE49-F238E27FC236}">
                  <a16:creationId xmlns:a16="http://schemas.microsoft.com/office/drawing/2014/main" id="{F7CC5E60-D60E-9AEE-98AC-FADF7A2E2EA6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743302-D57D-D55C-E4CA-5D1702A3DF3E}"/>
              </a:ext>
            </a:extLst>
          </p:cNvPr>
          <p:cNvSpPr txBox="1"/>
          <p:nvPr/>
        </p:nvSpPr>
        <p:spPr>
          <a:xfrm>
            <a:off x="107504" y="5489848"/>
            <a:ext cx="4854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https://upload.wikimedia.org/wikipedia/commons/thumb/3/3d/Serial_vs._parallel_transmission.svg/1280px-Serial_vs._parallel_transmission.svg.png</a:t>
            </a:r>
          </a:p>
        </p:txBody>
      </p:sp>
      <p:pic>
        <p:nvPicPr>
          <p:cNvPr id="3076" name="Picture 4" descr="StarTech. com Cabo de modem nulo serial DB9 RS232 3 m F/M - Cabo de modem  nulo - DB-9 (M) para DB-9 (F) - 3 m - SCNM9FM Cinza | Amazon.com.br">
            <a:extLst>
              <a:ext uri="{FF2B5EF4-FFF2-40B4-BE49-F238E27FC236}">
                <a16:creationId xmlns:a16="http://schemas.microsoft.com/office/drawing/2014/main" id="{8150C846-7C99-D6F5-E3BE-20A17413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876" y="1553780"/>
            <a:ext cx="2699792" cy="167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 que é a porta serial RS232 DB9 | Pinagem RS232">
            <a:extLst>
              <a:ext uri="{FF2B5EF4-FFF2-40B4-BE49-F238E27FC236}">
                <a16:creationId xmlns:a16="http://schemas.microsoft.com/office/drawing/2014/main" id="{F2225172-356A-339C-19B2-602998D8B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70" y="3573016"/>
            <a:ext cx="2617998" cy="252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F1933A0-6684-E074-F5A2-EA2E18EEB613}"/>
              </a:ext>
            </a:extLst>
          </p:cNvPr>
          <p:cNvSpPr txBox="1"/>
          <p:nvPr/>
        </p:nvSpPr>
        <p:spPr>
          <a:xfrm>
            <a:off x="6153719" y="5997679"/>
            <a:ext cx="299028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https://www.eltima.com/article/9-pin-serial-port.html</a:t>
            </a:r>
          </a:p>
        </p:txBody>
      </p:sp>
    </p:spTree>
    <p:extLst>
      <p:ext uri="{BB962C8B-B14F-4D97-AF65-F5344CB8AC3E}">
        <p14:creationId xmlns:p14="http://schemas.microsoft.com/office/powerpoint/2010/main" val="375479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12775"/>
            <a:ext cx="8496944" cy="936105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Taxa de Comunicação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E6B6AC4E-2654-633F-B516-DFE85CF428D8}"/>
              </a:ext>
            </a:extLst>
          </p:cNvPr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Representa a velocidade da comunicação</a:t>
            </a:r>
          </a:p>
        </p:txBody>
      </p:sp>
      <p:sp>
        <p:nvSpPr>
          <p:cNvPr id="15" name="Flowchart: Off-page Connector 3">
            <a:extLst>
              <a:ext uri="{FF2B5EF4-FFF2-40B4-BE49-F238E27FC236}">
                <a16:creationId xmlns:a16="http://schemas.microsoft.com/office/drawing/2014/main" id="{6C99A323-6934-48FC-6767-682437A249B5}"/>
              </a:ext>
            </a:extLst>
          </p:cNvPr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 : coins arrondis 12">
            <a:extLst>
              <a:ext uri="{FF2B5EF4-FFF2-40B4-BE49-F238E27FC236}">
                <a16:creationId xmlns:a16="http://schemas.microsoft.com/office/drawing/2014/main" id="{2D002D16-0496-9104-322B-F50A64E75461}"/>
              </a:ext>
            </a:extLst>
          </p:cNvPr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D2BADA20-11EA-B645-E6D9-E47627317E75}"/>
              </a:ext>
            </a:extLst>
          </p:cNvPr>
          <p:cNvSpPr>
            <a:spLocks/>
          </p:cNvSpPr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4DFCC02-1753-5667-1A9D-A50327C14E2F}"/>
              </a:ext>
            </a:extLst>
          </p:cNvPr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Medida em bps (bits por segundo)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5F9FDA8B-246F-161E-D12E-4521CD2814EB}"/>
              </a:ext>
            </a:extLst>
          </p:cNvPr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Em comunicações síncronas é chamado de </a:t>
            </a:r>
            <a:r>
              <a:rPr lang="pt-BR" sz="1400" b="1" dirty="0" err="1">
                <a:solidFill>
                  <a:srgbClr val="A5A5A5"/>
                </a:solidFill>
                <a:latin typeface="Gotham HTF"/>
              </a:rPr>
              <a:t>clock</a:t>
            </a:r>
            <a:endParaRPr lang="pt-BR" sz="1400" b="1" dirty="0">
              <a:solidFill>
                <a:srgbClr val="A5A5A5"/>
              </a:solidFill>
              <a:latin typeface="Gotham HTF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9522DD31-3FAA-62BF-1947-38B9EEA06C0C}"/>
              </a:ext>
            </a:extLst>
          </p:cNvPr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501DFE2-D938-B7BE-F606-E5D05819354F}"/>
              </a:ext>
            </a:extLst>
          </p:cNvPr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145B"/>
                </a:solidFill>
                <a:latin typeface="Gotham HTF"/>
              </a:rPr>
              <a:t>Em comunicações assíncronas é chamada de </a:t>
            </a:r>
            <a:r>
              <a:rPr lang="pt-BR" sz="1400" b="1" dirty="0" err="1">
                <a:solidFill>
                  <a:srgbClr val="ED145B"/>
                </a:solidFill>
                <a:latin typeface="Gotham HTF"/>
              </a:rPr>
              <a:t>Baud</a:t>
            </a:r>
            <a:r>
              <a:rPr lang="pt-BR" sz="1400" b="1" dirty="0">
                <a:solidFill>
                  <a:srgbClr val="ED145B"/>
                </a:solidFill>
                <a:latin typeface="Gotham HTF"/>
              </a:rPr>
              <a:t> Rate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9401FB82-6822-663F-22D4-73FAE0C941F6}"/>
              </a:ext>
            </a:extLst>
          </p:cNvPr>
          <p:cNvSpPr>
            <a:spLocks/>
          </p:cNvSpPr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6B4BC9-9782-52E3-29B2-69EDEBD3B109}"/>
              </a:ext>
            </a:extLst>
          </p:cNvPr>
          <p:cNvSpPr>
            <a:spLocks/>
          </p:cNvSpPr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0CA1CBB-39A5-7060-CE07-0488E5B8D1E8}"/>
              </a:ext>
            </a:extLst>
          </p:cNvPr>
          <p:cNvSpPr/>
          <p:nvPr/>
        </p:nvSpPr>
        <p:spPr>
          <a:xfrm>
            <a:off x="6937118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7B83EB"/>
                </a:solidFill>
                <a:latin typeface="Gotham HTF"/>
              </a:rPr>
              <a:t>Os dispositivos devem estar configurados com a mesma taxa de comunicação</a:t>
            </a:r>
          </a:p>
        </p:txBody>
      </p:sp>
      <p:sp>
        <p:nvSpPr>
          <p:cNvPr id="25" name="Flowchart: Off-page Connector 13">
            <a:extLst>
              <a:ext uri="{FF2B5EF4-FFF2-40B4-BE49-F238E27FC236}">
                <a16:creationId xmlns:a16="http://schemas.microsoft.com/office/drawing/2014/main" id="{7DC8D49F-8398-7F6B-729C-BF6ADFA4332C}"/>
              </a:ext>
            </a:extLst>
          </p:cNvPr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lowchart: Off-page Connector 14">
            <a:extLst>
              <a:ext uri="{FF2B5EF4-FFF2-40B4-BE49-F238E27FC236}">
                <a16:creationId xmlns:a16="http://schemas.microsoft.com/office/drawing/2014/main" id="{62121E2F-45F3-48A0-A681-ED73CE2E1486}"/>
              </a:ext>
            </a:extLst>
          </p:cNvPr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Flowchart: Off-page Connector 15">
            <a:extLst>
              <a:ext uri="{FF2B5EF4-FFF2-40B4-BE49-F238E27FC236}">
                <a16:creationId xmlns:a16="http://schemas.microsoft.com/office/drawing/2014/main" id="{320AAB88-93D5-CB85-CE8B-58DB96224E2E}"/>
              </a:ext>
            </a:extLst>
          </p:cNvPr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lowchart: Off-page Connector 16">
            <a:extLst>
              <a:ext uri="{FF2B5EF4-FFF2-40B4-BE49-F238E27FC236}">
                <a16:creationId xmlns:a16="http://schemas.microsoft.com/office/drawing/2014/main" id="{98D2075B-6AF9-9674-8988-E512C37381A4}"/>
              </a:ext>
            </a:extLst>
          </p:cNvPr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814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8508</TotalTime>
  <Words>2518</Words>
  <Application>Microsoft Office PowerPoint</Application>
  <PresentationFormat>Apresentação na tela (4:3)</PresentationFormat>
  <Paragraphs>333</Paragraphs>
  <Slides>26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Red Hat Display</vt:lpstr>
      <vt:lpstr>Times New Roman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 Prof. Airton  / Prof. Fabio / Prof. Lucas / Prof. Yan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506</cp:revision>
  <dcterms:created xsi:type="dcterms:W3CDTF">2018-08-18T04:32:45Z</dcterms:created>
  <dcterms:modified xsi:type="dcterms:W3CDTF">2023-08-29T20:59:47Z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